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8"/>
    <p:sldId id="257" r:id="rId69"/>
    <p:sldId id="258" r:id="rId70"/>
    <p:sldId id="259" r:id="rId71"/>
    <p:sldId id="260" r:id="rId72"/>
    <p:sldId id="261" r:id="rId73"/>
    <p:sldId id="262" r:id="rId74"/>
    <p:sldId id="263" r:id="rId75"/>
    <p:sldId id="264" r:id="rId76"/>
    <p:sldId id="265" r:id="rId77"/>
    <p:sldId id="266" r:id="rId78"/>
    <p:sldId id="267" r:id="rId79"/>
  </p:sldIdLst>
  <p:sldSz cx="18288000" cy="10287000"/>
  <p:notesSz cx="6858000" cy="9144000"/>
  <p:embeddedFontLst>
    <p:embeddedFont>
      <p:font typeface="Montserrat Classic" charset="1" panose="00000500000000000000"/>
      <p:regular r:id="rId6"/>
    </p:embeddedFont>
    <p:embeddedFont>
      <p:font typeface="Montserrat Classic Bold" charset="1" panose="00000800000000000000"/>
      <p:regular r:id="rId7"/>
    </p:embeddedFont>
    <p:embeddedFont>
      <p:font typeface="Arimo" charset="1" panose="020B0604020202020204"/>
      <p:regular r:id="rId8"/>
    </p:embeddedFont>
    <p:embeddedFont>
      <p:font typeface="Arimo Bold" charset="1" panose="020B0704020202020204"/>
      <p:regular r:id="rId9"/>
    </p:embeddedFont>
    <p:embeddedFont>
      <p:font typeface="Arimo Italics" charset="1" panose="020B0604020202090204"/>
      <p:regular r:id="rId10"/>
    </p:embeddedFont>
    <p:embeddedFont>
      <p:font typeface="Arimo Bold Italics" charset="1" panose="020B0704020202090204"/>
      <p:regular r:id="rId11"/>
    </p:embeddedFont>
    <p:embeddedFont>
      <p:font typeface="TT Fors" charset="1" panose="020B0003030001020000"/>
      <p:regular r:id="rId12"/>
    </p:embeddedFont>
    <p:embeddedFont>
      <p:font typeface="TT Fors Bold" charset="1" panose="020B0003030001020000"/>
      <p:regular r:id="rId13"/>
    </p:embeddedFont>
    <p:embeddedFont>
      <p:font typeface="TT Fors Italics" charset="1" panose="020B0003030001020000"/>
      <p:regular r:id="rId14"/>
    </p:embeddedFont>
    <p:embeddedFont>
      <p:font typeface="TT Fors Bold Italics" charset="1" panose="020B0003030001020000"/>
      <p:regular r:id="rId15"/>
    </p:embeddedFont>
    <p:embeddedFont>
      <p:font typeface="Garet ExtraBold" charset="1" panose="00000000000000000000"/>
      <p:regular r:id="rId16"/>
    </p:embeddedFont>
    <p:embeddedFont>
      <p:font typeface="Garet ExtraBold Bold" charset="1" panose="00000000000000000000"/>
      <p:regular r:id="rId17"/>
    </p:embeddedFont>
    <p:embeddedFont>
      <p:font typeface="Garet ExtraBold Italics" charset="1" panose="00000000000000000000"/>
      <p:regular r:id="rId18"/>
    </p:embeddedFont>
    <p:embeddedFont>
      <p:font typeface="Garet ExtraBold Bold Italics" charset="1" panose="00000000000000000000"/>
      <p:regular r:id="rId19"/>
    </p:embeddedFont>
    <p:embeddedFont>
      <p:font typeface="Cooper BT Bold" charset="1" panose="0208080404030B020404"/>
      <p:regular r:id="rId20"/>
    </p:embeddedFont>
    <p:embeddedFont>
      <p:font typeface="Cooper BT Bold Italics" charset="1" panose="0208080405030B090404"/>
      <p:regular r:id="rId21"/>
    </p:embeddedFont>
    <p:embeddedFont>
      <p:font typeface="Cooper BT Light" charset="1" panose="0208050304030B020404"/>
      <p:regular r:id="rId22"/>
    </p:embeddedFont>
    <p:embeddedFont>
      <p:font typeface="Cooper BT Light Italics" charset="1" panose="0208050304030B090404"/>
      <p:regular r:id="rId23"/>
    </p:embeddedFont>
    <p:embeddedFont>
      <p:font typeface="Cooper BT Medium" charset="1" panose="0208060305030B020404"/>
      <p:regular r:id="rId24"/>
    </p:embeddedFont>
    <p:embeddedFont>
      <p:font typeface="Cooper BT Medium Italics" charset="1" panose="0208060305030B090404"/>
      <p:regular r:id="rId25"/>
    </p:embeddedFont>
    <p:embeddedFont>
      <p:font typeface="Cooper BT Heavy" charset="1" panose="0208090404030B020404"/>
      <p:regular r:id="rId26"/>
    </p:embeddedFont>
    <p:embeddedFont>
      <p:font typeface="Cooper BT Heavy Italics" charset="1" panose="0208090405030B090404"/>
      <p:regular r:id="rId27"/>
    </p:embeddedFont>
    <p:embeddedFont>
      <p:font typeface="Raleway" charset="1" panose="020B0503030101060003"/>
      <p:regular r:id="rId28"/>
    </p:embeddedFont>
    <p:embeddedFont>
      <p:font typeface="Raleway Bold" charset="1" panose="020B0803030101060003"/>
      <p:regular r:id="rId29"/>
    </p:embeddedFont>
    <p:embeddedFont>
      <p:font typeface="Raleway Thin" charset="1" panose="020B0203030101060003"/>
      <p:regular r:id="rId30"/>
    </p:embeddedFont>
    <p:embeddedFont>
      <p:font typeface="Raleway Heavy" charset="1" panose="020B0003030101060003"/>
      <p:regular r:id="rId31"/>
    </p:embeddedFont>
    <p:embeddedFont>
      <p:font typeface="TT Norms" charset="1" panose="02000503030000020003"/>
      <p:regular r:id="rId32"/>
    </p:embeddedFont>
    <p:embeddedFont>
      <p:font typeface="TT Norms Bold" charset="1" panose="02000803030000020004"/>
      <p:regular r:id="rId33"/>
    </p:embeddedFont>
    <p:embeddedFont>
      <p:font typeface="TT Norms Italics" charset="1" panose="02000503030000090003"/>
      <p:regular r:id="rId34"/>
    </p:embeddedFont>
    <p:embeddedFont>
      <p:font typeface="TT Norms Bold Italics" charset="1" panose="02000803020000090004"/>
      <p:regular r:id="rId35"/>
    </p:embeddedFont>
    <p:embeddedFont>
      <p:font typeface="TT Norms Light" charset="1" panose="02000503020000020003"/>
      <p:regular r:id="rId36"/>
    </p:embeddedFont>
    <p:embeddedFont>
      <p:font typeface="TT Norms Light Italics" charset="1" panose="02000503020000090003"/>
      <p:regular r:id="rId37"/>
    </p:embeddedFont>
    <p:embeddedFont>
      <p:font typeface="TT Norms Ultra-Bold" charset="1" panose="02000503040000020004"/>
      <p:regular r:id="rId38"/>
    </p:embeddedFont>
    <p:embeddedFont>
      <p:font typeface="TT Norms Ultra-Bold Italics" charset="1" panose="02000503020000090004"/>
      <p:regular r:id="rId39"/>
    </p:embeddedFont>
    <p:embeddedFont>
      <p:font typeface="TT Norms Heavy" charset="1" panose="02000503050000020004"/>
      <p:regular r:id="rId40"/>
    </p:embeddedFont>
    <p:embeddedFont>
      <p:font typeface="TT Norms Heavy Italics" charset="1" panose="02000503020000090004"/>
      <p:regular r:id="rId41"/>
    </p:embeddedFont>
    <p:embeddedFont>
      <p:font typeface="Open Sauce" charset="1" panose="00000500000000000000"/>
      <p:regular r:id="rId42"/>
    </p:embeddedFont>
    <p:embeddedFont>
      <p:font typeface="Open Sauce Bold" charset="1" panose="00000800000000000000"/>
      <p:regular r:id="rId43"/>
    </p:embeddedFont>
    <p:embeddedFont>
      <p:font typeface="Open Sauce Italics" charset="1" panose="00000500000000000000"/>
      <p:regular r:id="rId44"/>
    </p:embeddedFont>
    <p:embeddedFont>
      <p:font typeface="Open Sauce Bold Italics" charset="1" panose="00000800000000000000"/>
      <p:regular r:id="rId45"/>
    </p:embeddedFont>
    <p:embeddedFont>
      <p:font typeface="Open Sauce Light" charset="1" panose="00000400000000000000"/>
      <p:regular r:id="rId46"/>
    </p:embeddedFont>
    <p:embeddedFont>
      <p:font typeface="Open Sauce Light Italics" charset="1" panose="00000400000000000000"/>
      <p:regular r:id="rId47"/>
    </p:embeddedFont>
    <p:embeddedFont>
      <p:font typeface="Open Sauce Medium" charset="1" panose="00000600000000000000"/>
      <p:regular r:id="rId48"/>
    </p:embeddedFont>
    <p:embeddedFont>
      <p:font typeface="Open Sauce Medium Italics" charset="1" panose="00000600000000000000"/>
      <p:regular r:id="rId49"/>
    </p:embeddedFont>
    <p:embeddedFont>
      <p:font typeface="Open Sauce Semi-Bold" charset="1" panose="00000700000000000000"/>
      <p:regular r:id="rId50"/>
    </p:embeddedFont>
    <p:embeddedFont>
      <p:font typeface="Open Sauce Semi-Bold Italics" charset="1" panose="00000700000000000000"/>
      <p:regular r:id="rId51"/>
    </p:embeddedFont>
    <p:embeddedFont>
      <p:font typeface="Open Sauce Heavy" charset="1" panose="00000A00000000000000"/>
      <p:regular r:id="rId52"/>
    </p:embeddedFont>
    <p:embeddedFont>
      <p:font typeface="Open Sauce Heavy Italics" charset="1" panose="00000A00000000000000"/>
      <p:regular r:id="rId53"/>
    </p:embeddedFont>
    <p:embeddedFont>
      <p:font typeface="Open Sans" charset="1" panose="020B0606030504020204"/>
      <p:regular r:id="rId54"/>
    </p:embeddedFont>
    <p:embeddedFont>
      <p:font typeface="Open Sans Bold" charset="1" panose="020B0806030504020204"/>
      <p:regular r:id="rId55"/>
    </p:embeddedFont>
    <p:embeddedFont>
      <p:font typeface="Open Sans Italics" charset="1" panose="020B0606030504020204"/>
      <p:regular r:id="rId56"/>
    </p:embeddedFont>
    <p:embeddedFont>
      <p:font typeface="Open Sans Bold Italics" charset="1" panose="020B0806030504020204"/>
      <p:regular r:id="rId57"/>
    </p:embeddedFont>
    <p:embeddedFont>
      <p:font typeface="Open Sans Light" charset="1" panose="020B0306030504020204"/>
      <p:regular r:id="rId58"/>
    </p:embeddedFont>
    <p:embeddedFont>
      <p:font typeface="Open Sans Light Italics" charset="1" panose="020B0306030504020204"/>
      <p:regular r:id="rId59"/>
    </p:embeddedFont>
    <p:embeddedFont>
      <p:font typeface="Open Sans Ultra-Bold" charset="1" panose="00000000000000000000"/>
      <p:regular r:id="rId60"/>
    </p:embeddedFont>
    <p:embeddedFont>
      <p:font typeface="Open Sans Ultra-Bold Italics" charset="1" panose="00000000000000000000"/>
      <p:regular r:id="rId61"/>
    </p:embeddedFont>
    <p:embeddedFont>
      <p:font typeface="Telegraf" charset="1" panose="00000500000000000000"/>
      <p:regular r:id="rId62"/>
    </p:embeddedFont>
    <p:embeddedFont>
      <p:font typeface="Telegraf Bold" charset="1" panose="00000800000000000000"/>
      <p:regular r:id="rId63"/>
    </p:embeddedFont>
    <p:embeddedFont>
      <p:font typeface="Telegraf Extra-Light" charset="1" panose="00000300000000000000"/>
      <p:regular r:id="rId64"/>
    </p:embeddedFont>
    <p:embeddedFont>
      <p:font typeface="Telegraf Medium" charset="1" panose="00000600000000000000"/>
      <p:regular r:id="rId65"/>
    </p:embeddedFont>
    <p:embeddedFont>
      <p:font typeface="Telegraf Ultra-Bold" charset="1" panose="00000900000000000000"/>
      <p:regular r:id="rId66"/>
    </p:embeddedFont>
    <p:embeddedFont>
      <p:font typeface="Telegraf Heavy" charset="1" panose="00000A00000000000000"/>
      <p:regular r:id="rId6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44" Target="fonts/font44.fntdata" Type="http://schemas.openxmlformats.org/officeDocument/2006/relationships/font"/><Relationship Id="rId45" Target="fonts/font45.fntdata" Type="http://schemas.openxmlformats.org/officeDocument/2006/relationships/font"/><Relationship Id="rId46" Target="fonts/font46.fntdata" Type="http://schemas.openxmlformats.org/officeDocument/2006/relationships/font"/><Relationship Id="rId47" Target="fonts/font47.fntdata" Type="http://schemas.openxmlformats.org/officeDocument/2006/relationships/font"/><Relationship Id="rId48" Target="fonts/font48.fntdata" Type="http://schemas.openxmlformats.org/officeDocument/2006/relationships/font"/><Relationship Id="rId49" Target="fonts/font49.fntdata" Type="http://schemas.openxmlformats.org/officeDocument/2006/relationships/font"/><Relationship Id="rId5" Target="tableStyles.xml" Type="http://schemas.openxmlformats.org/officeDocument/2006/relationships/tableStyles"/><Relationship Id="rId50" Target="fonts/font50.fntdata" Type="http://schemas.openxmlformats.org/officeDocument/2006/relationships/font"/><Relationship Id="rId51" Target="fonts/font51.fntdata" Type="http://schemas.openxmlformats.org/officeDocument/2006/relationships/font"/><Relationship Id="rId52" Target="fonts/font52.fntdata" Type="http://schemas.openxmlformats.org/officeDocument/2006/relationships/font"/><Relationship Id="rId53" Target="fonts/font53.fntdata" Type="http://schemas.openxmlformats.org/officeDocument/2006/relationships/font"/><Relationship Id="rId54" Target="fonts/font54.fntdata" Type="http://schemas.openxmlformats.org/officeDocument/2006/relationships/font"/><Relationship Id="rId55" Target="fonts/font55.fntdata" Type="http://schemas.openxmlformats.org/officeDocument/2006/relationships/font"/><Relationship Id="rId56" Target="fonts/font56.fntdata" Type="http://schemas.openxmlformats.org/officeDocument/2006/relationships/font"/><Relationship Id="rId57" Target="fonts/font57.fntdata" Type="http://schemas.openxmlformats.org/officeDocument/2006/relationships/font"/><Relationship Id="rId58" Target="fonts/font58.fntdata" Type="http://schemas.openxmlformats.org/officeDocument/2006/relationships/font"/><Relationship Id="rId59" Target="fonts/font59.fntdata" Type="http://schemas.openxmlformats.org/officeDocument/2006/relationships/font"/><Relationship Id="rId6" Target="fonts/font6.fntdata" Type="http://schemas.openxmlformats.org/officeDocument/2006/relationships/font"/><Relationship Id="rId60" Target="fonts/font60.fntdata" Type="http://schemas.openxmlformats.org/officeDocument/2006/relationships/font"/><Relationship Id="rId61" Target="fonts/font61.fntdata" Type="http://schemas.openxmlformats.org/officeDocument/2006/relationships/font"/><Relationship Id="rId62" Target="fonts/font62.fntdata" Type="http://schemas.openxmlformats.org/officeDocument/2006/relationships/font"/><Relationship Id="rId63" Target="fonts/font63.fntdata" Type="http://schemas.openxmlformats.org/officeDocument/2006/relationships/font"/><Relationship Id="rId64" Target="fonts/font64.fntdata" Type="http://schemas.openxmlformats.org/officeDocument/2006/relationships/font"/><Relationship Id="rId65" Target="fonts/font65.fntdata" Type="http://schemas.openxmlformats.org/officeDocument/2006/relationships/font"/><Relationship Id="rId66" Target="fonts/font66.fntdata" Type="http://schemas.openxmlformats.org/officeDocument/2006/relationships/font"/><Relationship Id="rId67" Target="fonts/font67.fntdata" Type="http://schemas.openxmlformats.org/officeDocument/2006/relationships/font"/><Relationship Id="rId68" Target="slides/slide1.xml" Type="http://schemas.openxmlformats.org/officeDocument/2006/relationships/slide"/><Relationship Id="rId69" Target="slides/slide2.xml" Type="http://schemas.openxmlformats.org/officeDocument/2006/relationships/slide"/><Relationship Id="rId7" Target="fonts/font7.fntdata" Type="http://schemas.openxmlformats.org/officeDocument/2006/relationships/font"/><Relationship Id="rId70" Target="slides/slide3.xml" Type="http://schemas.openxmlformats.org/officeDocument/2006/relationships/slide"/><Relationship Id="rId71" Target="slides/slide4.xml" Type="http://schemas.openxmlformats.org/officeDocument/2006/relationships/slide"/><Relationship Id="rId72" Target="slides/slide5.xml" Type="http://schemas.openxmlformats.org/officeDocument/2006/relationships/slide"/><Relationship Id="rId73" Target="slides/slide6.xml" Type="http://schemas.openxmlformats.org/officeDocument/2006/relationships/slide"/><Relationship Id="rId74" Target="slides/slide7.xml" Type="http://schemas.openxmlformats.org/officeDocument/2006/relationships/slide"/><Relationship Id="rId75" Target="slides/slide8.xml" Type="http://schemas.openxmlformats.org/officeDocument/2006/relationships/slide"/><Relationship Id="rId76" Target="slides/slide9.xml" Type="http://schemas.openxmlformats.org/officeDocument/2006/relationships/slide"/><Relationship Id="rId77" Target="slides/slide10.xml" Type="http://schemas.openxmlformats.org/officeDocument/2006/relationships/slide"/><Relationship Id="rId78" Target="slides/slide11.xml" Type="http://schemas.openxmlformats.org/officeDocument/2006/relationships/slide"/><Relationship Id="rId79" Target="slides/slide12.xml" Type="http://schemas.openxmlformats.org/officeDocument/2006/relationships/slide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13" Target="../media/image12.png" Type="http://schemas.openxmlformats.org/officeDocument/2006/relationships/image"/><Relationship Id="rId14" Target="../media/image13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6.png" Type="http://schemas.openxmlformats.org/officeDocument/2006/relationships/image"/><Relationship Id="rId5" Target="../media/image36.png" Type="http://schemas.openxmlformats.org/officeDocument/2006/relationships/image"/><Relationship Id="rId6" Target="../media/image37.png" Type="http://schemas.openxmlformats.org/officeDocument/2006/relationships/image"/><Relationship Id="rId7" Target="../media/image38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39.png" Type="http://schemas.openxmlformats.org/officeDocument/2006/relationships/image"/><Relationship Id="rId5" Target="../media/image40.png" Type="http://schemas.openxmlformats.org/officeDocument/2006/relationships/image"/><Relationship Id="rId6" Target="../media/image41.png" Type="http://schemas.openxmlformats.org/officeDocument/2006/relationships/image"/><Relationship Id="rId7" Target="../media/image42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3.png" Type="http://schemas.openxmlformats.org/officeDocument/2006/relationships/image"/><Relationship Id="rId3" Target="../media/image44.png" Type="http://schemas.openxmlformats.org/officeDocument/2006/relationships/image"/><Relationship Id="rId4" Target="../media/image45.png" Type="http://schemas.openxmlformats.org/officeDocument/2006/relationships/image"/><Relationship Id="rId5" Target="../media/image46.png" Type="http://schemas.openxmlformats.org/officeDocument/2006/relationships/image"/><Relationship Id="rId6" Target="../media/image47.png" Type="http://schemas.openxmlformats.org/officeDocument/2006/relationships/image"/><Relationship Id="rId7" Target="../media/image48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jpeg" Type="http://schemas.openxmlformats.org/officeDocument/2006/relationships/image"/><Relationship Id="rId3" Target="../media/image15.jpeg" Type="http://schemas.openxmlformats.org/officeDocument/2006/relationships/image"/><Relationship Id="rId4" Target="../media/image16.jpeg" Type="http://schemas.openxmlformats.org/officeDocument/2006/relationships/image"/><Relationship Id="rId5" Target="../media/image1.png" Type="http://schemas.openxmlformats.org/officeDocument/2006/relationships/image"/><Relationship Id="rId6" Target="../media/image2.svg" Type="http://schemas.openxmlformats.org/officeDocument/2006/relationships/image"/><Relationship Id="rId7" Target="../media/image17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svg" Type="http://schemas.openxmlformats.org/officeDocument/2006/relationships/image"/><Relationship Id="rId4" Target="../media/image5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6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0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1.png" Type="http://schemas.openxmlformats.org/officeDocument/2006/relationships/image"/><Relationship Id="rId5" Target="../media/image22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4.svg" Type="http://schemas.openxmlformats.org/officeDocument/2006/relationships/image"/><Relationship Id="rId4" Target="../media/image25.png" Type="http://schemas.openxmlformats.org/officeDocument/2006/relationships/image"/><Relationship Id="rId5" Target="../media/image26.svg" Type="http://schemas.openxmlformats.org/officeDocument/2006/relationships/image"/><Relationship Id="rId6" Target="../media/image27.png" Type="http://schemas.openxmlformats.org/officeDocument/2006/relationships/image"/><Relationship Id="rId7" Target="../media/image28.svg" Type="http://schemas.openxmlformats.org/officeDocument/2006/relationships/image"/><Relationship Id="rId8" Target="../media/image29.png" Type="http://schemas.openxmlformats.org/officeDocument/2006/relationships/image"/><Relationship Id="rId9" Target="../media/image30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Relationship Id="rId3" Target="../media/image32.svg" Type="http://schemas.openxmlformats.org/officeDocument/2006/relationships/image"/><Relationship Id="rId4" Target="../media/image33.png" Type="http://schemas.openxmlformats.org/officeDocument/2006/relationships/image"/><Relationship Id="rId5" Target="../media/image34.jpeg" Type="http://schemas.openxmlformats.org/officeDocument/2006/relationships/image"/><Relationship Id="rId6" Target="../media/image35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398083" y="-5468306"/>
            <a:ext cx="12018079" cy="12018079"/>
          </a:xfrm>
          <a:custGeom>
            <a:avLst/>
            <a:gdLst/>
            <a:ahLst/>
            <a:cxnLst/>
            <a:rect r="r" b="b" t="t" l="l"/>
            <a:pathLst>
              <a:path h="12018079" w="12018079">
                <a:moveTo>
                  <a:pt x="0" y="0"/>
                </a:moveTo>
                <a:lnTo>
                  <a:pt x="12018079" y="0"/>
                </a:lnTo>
                <a:lnTo>
                  <a:pt x="12018079" y="12018079"/>
                </a:lnTo>
                <a:lnTo>
                  <a:pt x="0" y="120180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2281574">
            <a:off x="9849516" y="2766381"/>
            <a:ext cx="15975639" cy="12983837"/>
          </a:xfrm>
          <a:custGeom>
            <a:avLst/>
            <a:gdLst/>
            <a:ahLst/>
            <a:cxnLst/>
            <a:rect r="r" b="b" t="t" l="l"/>
            <a:pathLst>
              <a:path h="12983837" w="15975639">
                <a:moveTo>
                  <a:pt x="0" y="0"/>
                </a:moveTo>
                <a:lnTo>
                  <a:pt x="15975638" y="0"/>
                </a:lnTo>
                <a:lnTo>
                  <a:pt x="15975638" y="12983838"/>
                </a:lnTo>
                <a:lnTo>
                  <a:pt x="0" y="129838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3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735025" y="2994566"/>
            <a:ext cx="7996232" cy="23741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235"/>
              </a:lnSpc>
            </a:pPr>
            <a:r>
              <a:rPr lang="en-US" sz="9150">
                <a:solidFill>
                  <a:srgbClr val="FFFFFF"/>
                </a:solidFill>
                <a:latin typeface="Montserrat Classic Bold"/>
              </a:rPr>
              <a:t>Smarty PIE</a:t>
            </a:r>
          </a:p>
          <a:p>
            <a:pPr>
              <a:lnSpc>
                <a:spcPts val="11438"/>
              </a:lnSpc>
            </a:pP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2714164" y="-466161"/>
            <a:ext cx="4155275" cy="4155275"/>
          </a:xfrm>
          <a:custGeom>
            <a:avLst/>
            <a:gdLst/>
            <a:ahLst/>
            <a:cxnLst/>
            <a:rect r="r" b="b" t="t" l="l"/>
            <a:pathLst>
              <a:path h="4155275" w="4155275">
                <a:moveTo>
                  <a:pt x="0" y="0"/>
                </a:moveTo>
                <a:lnTo>
                  <a:pt x="4155275" y="0"/>
                </a:lnTo>
                <a:lnTo>
                  <a:pt x="4155275" y="4155275"/>
                </a:lnTo>
                <a:lnTo>
                  <a:pt x="0" y="415527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991478" y="4308084"/>
            <a:ext cx="6260505" cy="304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9"/>
              </a:lnSpc>
            </a:pPr>
            <a:r>
              <a:rPr lang="en-US" sz="2499">
                <a:solidFill>
                  <a:srgbClr val="FFFFFF"/>
                </a:solidFill>
                <a:latin typeface="Montserrat Classic Bold"/>
              </a:rPr>
              <a:t>PROJECT.IDEA.EVALUATION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7545934" y="-466161"/>
            <a:ext cx="14511556" cy="10158089"/>
            <a:chOff x="0" y="0"/>
            <a:chExt cx="19348741" cy="1354411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9348741" cy="13544119"/>
            </a:xfrm>
            <a:custGeom>
              <a:avLst/>
              <a:gdLst/>
              <a:ahLst/>
              <a:cxnLst/>
              <a:rect r="r" b="b" t="t" l="l"/>
              <a:pathLst>
                <a:path h="13544119" w="19348741">
                  <a:moveTo>
                    <a:pt x="0" y="0"/>
                  </a:moveTo>
                  <a:lnTo>
                    <a:pt x="19348741" y="0"/>
                  </a:lnTo>
                  <a:lnTo>
                    <a:pt x="19348741" y="13544119"/>
                  </a:lnTo>
                  <a:lnTo>
                    <a:pt x="0" y="135441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2094281" y="7526873"/>
            <a:ext cx="351164" cy="622907"/>
          </a:xfrm>
          <a:custGeom>
            <a:avLst/>
            <a:gdLst/>
            <a:ahLst/>
            <a:cxnLst/>
            <a:rect r="r" b="b" t="t" l="l"/>
            <a:pathLst>
              <a:path h="622907" w="351164">
                <a:moveTo>
                  <a:pt x="0" y="0"/>
                </a:moveTo>
                <a:lnTo>
                  <a:pt x="351164" y="0"/>
                </a:lnTo>
                <a:lnTo>
                  <a:pt x="351164" y="622907"/>
                </a:lnTo>
                <a:lnTo>
                  <a:pt x="0" y="62290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975140" y="8301489"/>
            <a:ext cx="589447" cy="675584"/>
          </a:xfrm>
          <a:custGeom>
            <a:avLst/>
            <a:gdLst/>
            <a:ahLst/>
            <a:cxnLst/>
            <a:rect r="r" b="b" t="t" l="l"/>
            <a:pathLst>
              <a:path h="675584" w="589447">
                <a:moveTo>
                  <a:pt x="0" y="0"/>
                </a:moveTo>
                <a:lnTo>
                  <a:pt x="589447" y="0"/>
                </a:lnTo>
                <a:lnTo>
                  <a:pt x="589447" y="675585"/>
                </a:lnTo>
                <a:lnTo>
                  <a:pt x="0" y="67558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710408">
            <a:off x="5686364" y="5350057"/>
            <a:ext cx="7315200" cy="1250234"/>
          </a:xfrm>
          <a:custGeom>
            <a:avLst/>
            <a:gdLst/>
            <a:ahLst/>
            <a:cxnLst/>
            <a:rect r="r" b="b" t="t" l="l"/>
            <a:pathLst>
              <a:path h="1250234" w="7315200">
                <a:moveTo>
                  <a:pt x="0" y="0"/>
                </a:moveTo>
                <a:lnTo>
                  <a:pt x="7315200" y="0"/>
                </a:lnTo>
                <a:lnTo>
                  <a:pt x="7315200" y="1250234"/>
                </a:lnTo>
                <a:lnTo>
                  <a:pt x="0" y="125023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975140" y="9129474"/>
            <a:ext cx="586168" cy="647700"/>
          </a:xfrm>
          <a:custGeom>
            <a:avLst/>
            <a:gdLst/>
            <a:ahLst/>
            <a:cxnLst/>
            <a:rect r="r" b="b" t="t" l="l"/>
            <a:pathLst>
              <a:path h="647700" w="586168">
                <a:moveTo>
                  <a:pt x="0" y="0"/>
                </a:moveTo>
                <a:lnTo>
                  <a:pt x="586168" y="0"/>
                </a:lnTo>
                <a:lnTo>
                  <a:pt x="586168" y="647699"/>
                </a:lnTo>
                <a:lnTo>
                  <a:pt x="0" y="64769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3397438" y="6866777"/>
            <a:ext cx="3635935" cy="4845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535"/>
              </a:lnSpc>
              <a:spcBef>
                <a:spcPct val="0"/>
              </a:spcBef>
            </a:pPr>
            <a:r>
              <a:rPr lang="en-US" sz="3500" strike="noStrike" u="none">
                <a:solidFill>
                  <a:srgbClr val="000000"/>
                </a:solidFill>
                <a:latin typeface="Raleway Heavy"/>
              </a:rPr>
              <a:t>ACHIVEMENTS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600881" y="7581151"/>
            <a:ext cx="5651102" cy="581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9"/>
              </a:lnSpc>
            </a:pPr>
            <a:r>
              <a:rPr lang="en-US" sz="2499">
                <a:solidFill>
                  <a:srgbClr val="0A86DF"/>
                </a:solidFill>
                <a:latin typeface="Montserrat Classic Bold"/>
              </a:rPr>
              <a:t>Win Silver Medal in 39th IEEEP All Pakistan Students' Seminar 2024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714164" y="8341025"/>
            <a:ext cx="5462636" cy="581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249"/>
              </a:lnSpc>
            </a:pPr>
            <a:r>
              <a:rPr lang="en-US" sz="2499">
                <a:solidFill>
                  <a:srgbClr val="0A86DF"/>
                </a:solidFill>
                <a:latin typeface="Montserrat Classic Bold"/>
              </a:rPr>
              <a:t>Third Position at the SSUET</a:t>
            </a:r>
            <a:r>
              <a:rPr lang="en-US" sz="2499">
                <a:solidFill>
                  <a:srgbClr val="0A86DF"/>
                </a:solidFill>
                <a:latin typeface="Montserrat Classic Bold"/>
              </a:rPr>
              <a:t> Job Fair &amp; Project exhibition 2024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714164" y="9138999"/>
            <a:ext cx="5462636" cy="581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249"/>
              </a:lnSpc>
            </a:pPr>
            <a:r>
              <a:rPr lang="en-US" sz="2499">
                <a:solidFill>
                  <a:srgbClr val="0A86DF"/>
                </a:solidFill>
                <a:latin typeface="Montserrat Classic Bold"/>
              </a:rPr>
              <a:t>Selected for FICS Stage 2 and awaiting the next stage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2700000">
            <a:off x="10168747" y="-5197216"/>
            <a:ext cx="12789569" cy="10394432"/>
          </a:xfrm>
          <a:custGeom>
            <a:avLst/>
            <a:gdLst/>
            <a:ahLst/>
            <a:cxnLst/>
            <a:rect r="r" b="b" t="t" l="l"/>
            <a:pathLst>
              <a:path h="10394432" w="12789569">
                <a:moveTo>
                  <a:pt x="12789569" y="10394432"/>
                </a:moveTo>
                <a:lnTo>
                  <a:pt x="0" y="10394432"/>
                </a:lnTo>
                <a:lnTo>
                  <a:pt x="0" y="0"/>
                </a:lnTo>
                <a:lnTo>
                  <a:pt x="12789569" y="0"/>
                </a:lnTo>
                <a:lnTo>
                  <a:pt x="12789569" y="10394432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-7362059">
            <a:off x="-5366085" y="3678455"/>
            <a:ext cx="12789569" cy="10394432"/>
          </a:xfrm>
          <a:custGeom>
            <a:avLst/>
            <a:gdLst/>
            <a:ahLst/>
            <a:cxnLst/>
            <a:rect r="r" b="b" t="t" l="l"/>
            <a:pathLst>
              <a:path h="10394432" w="12789569">
                <a:moveTo>
                  <a:pt x="12789570" y="10394431"/>
                </a:moveTo>
                <a:lnTo>
                  <a:pt x="0" y="10394431"/>
                </a:lnTo>
                <a:lnTo>
                  <a:pt x="0" y="0"/>
                </a:lnTo>
                <a:lnTo>
                  <a:pt x="12789570" y="0"/>
                </a:lnTo>
                <a:lnTo>
                  <a:pt x="12789570" y="10394431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-4152693" y="678889"/>
            <a:ext cx="14170317" cy="9919222"/>
            <a:chOff x="0" y="0"/>
            <a:chExt cx="18893756" cy="1322562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8893756" cy="13225629"/>
            </a:xfrm>
            <a:custGeom>
              <a:avLst/>
              <a:gdLst/>
              <a:ahLst/>
              <a:cxnLst/>
              <a:rect r="r" b="b" t="t" l="l"/>
              <a:pathLst>
                <a:path h="13225629" w="18893756">
                  <a:moveTo>
                    <a:pt x="0" y="0"/>
                  </a:moveTo>
                  <a:lnTo>
                    <a:pt x="18893756" y="0"/>
                  </a:lnTo>
                  <a:lnTo>
                    <a:pt x="18893756" y="13225629"/>
                  </a:lnTo>
                  <a:lnTo>
                    <a:pt x="0" y="132256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231284" y="678889"/>
            <a:ext cx="14170317" cy="9919222"/>
            <a:chOff x="0" y="0"/>
            <a:chExt cx="18893756" cy="1322562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8893756" cy="13225629"/>
            </a:xfrm>
            <a:custGeom>
              <a:avLst/>
              <a:gdLst/>
              <a:ahLst/>
              <a:cxnLst/>
              <a:rect r="r" b="b" t="t" l="l"/>
              <a:pathLst>
                <a:path h="13225629" w="18893756">
                  <a:moveTo>
                    <a:pt x="0" y="0"/>
                  </a:moveTo>
                  <a:lnTo>
                    <a:pt x="18893756" y="0"/>
                  </a:lnTo>
                  <a:lnTo>
                    <a:pt x="18893756" y="13225629"/>
                  </a:lnTo>
                  <a:lnTo>
                    <a:pt x="0" y="132256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8930289" y="678889"/>
            <a:ext cx="13869014" cy="9708310"/>
            <a:chOff x="0" y="0"/>
            <a:chExt cx="18492018" cy="1294441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8492018" cy="12944413"/>
            </a:xfrm>
            <a:custGeom>
              <a:avLst/>
              <a:gdLst/>
              <a:ahLst/>
              <a:cxnLst/>
              <a:rect r="r" b="b" t="t" l="l"/>
              <a:pathLst>
                <a:path h="12944413" w="18492018">
                  <a:moveTo>
                    <a:pt x="0" y="0"/>
                  </a:moveTo>
                  <a:lnTo>
                    <a:pt x="18492018" y="0"/>
                  </a:lnTo>
                  <a:lnTo>
                    <a:pt x="18492018" y="12944413"/>
                  </a:lnTo>
                  <a:lnTo>
                    <a:pt x="0" y="129444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4659217" y="577808"/>
            <a:ext cx="14170317" cy="9919222"/>
            <a:chOff x="0" y="0"/>
            <a:chExt cx="18893756" cy="13225629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8893756" cy="13225629"/>
            </a:xfrm>
            <a:custGeom>
              <a:avLst/>
              <a:gdLst/>
              <a:ahLst/>
              <a:cxnLst/>
              <a:rect r="r" b="b" t="t" l="l"/>
              <a:pathLst>
                <a:path h="13225629" w="18893756">
                  <a:moveTo>
                    <a:pt x="0" y="0"/>
                  </a:moveTo>
                  <a:lnTo>
                    <a:pt x="18893756" y="0"/>
                  </a:lnTo>
                  <a:lnTo>
                    <a:pt x="18893756" y="13225629"/>
                  </a:lnTo>
                  <a:lnTo>
                    <a:pt x="0" y="132256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1303790" y="768308"/>
            <a:ext cx="10051728" cy="8473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6363"/>
              </a:lnSpc>
              <a:spcBef>
                <a:spcPct val="0"/>
              </a:spcBef>
            </a:pPr>
            <a:r>
              <a:rPr lang="en-US" sz="6300" strike="noStrike" u="none">
                <a:solidFill>
                  <a:srgbClr val="0A86DF"/>
                </a:solidFill>
                <a:latin typeface="Raleway Heavy"/>
              </a:rPr>
              <a:t>APP USER INTERFACE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2700000">
            <a:off x="10168747" y="-5121016"/>
            <a:ext cx="12789569" cy="10394432"/>
          </a:xfrm>
          <a:custGeom>
            <a:avLst/>
            <a:gdLst/>
            <a:ahLst/>
            <a:cxnLst/>
            <a:rect r="r" b="b" t="t" l="l"/>
            <a:pathLst>
              <a:path h="10394432" w="12789569">
                <a:moveTo>
                  <a:pt x="12789569" y="10394432"/>
                </a:moveTo>
                <a:lnTo>
                  <a:pt x="0" y="10394432"/>
                </a:lnTo>
                <a:lnTo>
                  <a:pt x="0" y="0"/>
                </a:lnTo>
                <a:lnTo>
                  <a:pt x="12789569" y="0"/>
                </a:lnTo>
                <a:lnTo>
                  <a:pt x="12789569" y="10394432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-7362059">
            <a:off x="-5366085" y="3735605"/>
            <a:ext cx="12789569" cy="10394432"/>
          </a:xfrm>
          <a:custGeom>
            <a:avLst/>
            <a:gdLst/>
            <a:ahLst/>
            <a:cxnLst/>
            <a:rect r="r" b="b" t="t" l="l"/>
            <a:pathLst>
              <a:path h="10394432" w="12789569">
                <a:moveTo>
                  <a:pt x="12789570" y="10394431"/>
                </a:moveTo>
                <a:lnTo>
                  <a:pt x="0" y="10394431"/>
                </a:lnTo>
                <a:lnTo>
                  <a:pt x="0" y="0"/>
                </a:lnTo>
                <a:lnTo>
                  <a:pt x="12789570" y="0"/>
                </a:lnTo>
                <a:lnTo>
                  <a:pt x="12789570" y="10394431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313315" y="892555"/>
            <a:ext cx="10051728" cy="8473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6363"/>
              </a:lnSpc>
              <a:spcBef>
                <a:spcPct val="0"/>
              </a:spcBef>
            </a:pPr>
            <a:r>
              <a:rPr lang="en-US" sz="6300" strike="noStrike" u="none">
                <a:solidFill>
                  <a:srgbClr val="0A86DF"/>
                </a:solidFill>
                <a:latin typeface="Raleway Heavy"/>
              </a:rPr>
              <a:t>APP USER INTERFACE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0" y="1254315"/>
            <a:ext cx="14170317" cy="9919222"/>
            <a:chOff x="0" y="0"/>
            <a:chExt cx="18893756" cy="1322562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8893756" cy="13225629"/>
            </a:xfrm>
            <a:custGeom>
              <a:avLst/>
              <a:gdLst/>
              <a:ahLst/>
              <a:cxnLst/>
              <a:rect r="r" b="b" t="t" l="l"/>
              <a:pathLst>
                <a:path h="13225629" w="18893756">
                  <a:moveTo>
                    <a:pt x="0" y="0"/>
                  </a:moveTo>
                  <a:lnTo>
                    <a:pt x="18893756" y="0"/>
                  </a:lnTo>
                  <a:lnTo>
                    <a:pt x="18893756" y="13225629"/>
                  </a:lnTo>
                  <a:lnTo>
                    <a:pt x="0" y="132256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-4224696" y="1235265"/>
            <a:ext cx="14170317" cy="9919222"/>
            <a:chOff x="0" y="0"/>
            <a:chExt cx="18893756" cy="1322562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8893756" cy="13225629"/>
            </a:xfrm>
            <a:custGeom>
              <a:avLst/>
              <a:gdLst/>
              <a:ahLst/>
              <a:cxnLst/>
              <a:rect r="r" b="b" t="t" l="l"/>
              <a:pathLst>
                <a:path h="13225629" w="18893756">
                  <a:moveTo>
                    <a:pt x="0" y="0"/>
                  </a:moveTo>
                  <a:lnTo>
                    <a:pt x="18893756" y="0"/>
                  </a:lnTo>
                  <a:lnTo>
                    <a:pt x="18893756" y="13225629"/>
                  </a:lnTo>
                  <a:lnTo>
                    <a:pt x="0" y="132256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4517594" y="1235265"/>
            <a:ext cx="14170317" cy="9919222"/>
            <a:chOff x="0" y="0"/>
            <a:chExt cx="18893756" cy="1322562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8893756" cy="13225629"/>
            </a:xfrm>
            <a:custGeom>
              <a:avLst/>
              <a:gdLst/>
              <a:ahLst/>
              <a:cxnLst/>
              <a:rect r="r" b="b" t="t" l="l"/>
              <a:pathLst>
                <a:path h="13225629" w="18893756">
                  <a:moveTo>
                    <a:pt x="0" y="0"/>
                  </a:moveTo>
                  <a:lnTo>
                    <a:pt x="18893756" y="0"/>
                  </a:lnTo>
                  <a:lnTo>
                    <a:pt x="18893756" y="13225629"/>
                  </a:lnTo>
                  <a:lnTo>
                    <a:pt x="0" y="132256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8923599" y="1235265"/>
            <a:ext cx="14170317" cy="9919222"/>
            <a:chOff x="0" y="0"/>
            <a:chExt cx="18893756" cy="1322562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8893756" cy="13225629"/>
            </a:xfrm>
            <a:custGeom>
              <a:avLst/>
              <a:gdLst/>
              <a:ahLst/>
              <a:cxnLst/>
              <a:rect r="r" b="b" t="t" l="l"/>
              <a:pathLst>
                <a:path h="13225629" w="18893756">
                  <a:moveTo>
                    <a:pt x="0" y="0"/>
                  </a:moveTo>
                  <a:lnTo>
                    <a:pt x="18893756" y="0"/>
                  </a:lnTo>
                  <a:lnTo>
                    <a:pt x="18893756" y="13225629"/>
                  </a:lnTo>
                  <a:lnTo>
                    <a:pt x="0" y="132256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518176" y="-4089001"/>
            <a:ext cx="11724161" cy="11724161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C0FD">
                    <a:alpha val="100000"/>
                  </a:srgbClr>
                </a:gs>
                <a:gs pos="100000">
                  <a:srgbClr val="0C74FF">
                    <a:alpha val="100000"/>
                  </a:srgbClr>
                </a:gs>
              </a:gsLst>
              <a:path path="circle">
                <a:fillToRect l="50000" r="50000" t="50000" b="50000"/>
              </a:path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>
            <a:grpSpLocks noChangeAspect="true"/>
          </p:cNvGrpSpPr>
          <p:nvPr/>
        </p:nvGrpSpPr>
        <p:grpSpPr>
          <a:xfrm rot="1483715">
            <a:off x="13969434" y="-94348"/>
            <a:ext cx="2048806" cy="4053915"/>
            <a:chOff x="0" y="0"/>
            <a:chExt cx="2620010" cy="518414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2"/>
              <a:stretch>
                <a:fillRect l="-39" t="0" r="-39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grpSp>
        <p:nvGrpSpPr>
          <p:cNvPr name="Group 15" id="15"/>
          <p:cNvGrpSpPr>
            <a:grpSpLocks noChangeAspect="true"/>
          </p:cNvGrpSpPr>
          <p:nvPr/>
        </p:nvGrpSpPr>
        <p:grpSpPr>
          <a:xfrm rot="1483715">
            <a:off x="15355854" y="2960502"/>
            <a:ext cx="2048806" cy="4053915"/>
            <a:chOff x="0" y="0"/>
            <a:chExt cx="2620010" cy="518414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3"/>
              <a:stretch>
                <a:fillRect l="-22" t="0" r="-22" b="0"/>
              </a:stretch>
            </a:blip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grpSp>
        <p:nvGrpSpPr>
          <p:cNvPr name="Group 25" id="25"/>
          <p:cNvGrpSpPr>
            <a:grpSpLocks noChangeAspect="true"/>
          </p:cNvGrpSpPr>
          <p:nvPr/>
        </p:nvGrpSpPr>
        <p:grpSpPr>
          <a:xfrm rot="1483715">
            <a:off x="17134236" y="-998258"/>
            <a:ext cx="2048806" cy="4053915"/>
            <a:chOff x="0" y="0"/>
            <a:chExt cx="2620010" cy="518414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27" id="27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4"/>
              <a:stretch>
                <a:fillRect l="-39" t="0" r="-39" b="0"/>
              </a:stretch>
            </a:blipFill>
          </p:spPr>
        </p:sp>
        <p:sp>
          <p:nvSpPr>
            <p:cNvPr name="Freeform 28" id="28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name="Freeform 29" id="29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name="Freeform 30" id="30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31" id="31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32" id="32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33" id="33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34" id="34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grpSp>
        <p:nvGrpSpPr>
          <p:cNvPr name="Group 35" id="35"/>
          <p:cNvGrpSpPr>
            <a:grpSpLocks noChangeAspect="true"/>
          </p:cNvGrpSpPr>
          <p:nvPr/>
        </p:nvGrpSpPr>
        <p:grpSpPr>
          <a:xfrm rot="1483715">
            <a:off x="12044336" y="3965858"/>
            <a:ext cx="2048806" cy="4053915"/>
            <a:chOff x="0" y="0"/>
            <a:chExt cx="2620010" cy="5184140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37" id="37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5"/>
              <a:stretch>
                <a:fillRect l="-39" t="0" r="-39" b="0"/>
              </a:stretch>
            </a:blipFill>
          </p:spPr>
        </p:sp>
        <p:sp>
          <p:nvSpPr>
            <p:cNvPr name="Freeform 38" id="38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name="Freeform 39" id="39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name="Freeform 40" id="40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41" id="41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42" id="42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43" id="43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44" id="44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grpSp>
        <p:nvGrpSpPr>
          <p:cNvPr name="Group 45" id="45"/>
          <p:cNvGrpSpPr>
            <a:grpSpLocks noChangeAspect="true"/>
          </p:cNvGrpSpPr>
          <p:nvPr/>
        </p:nvGrpSpPr>
        <p:grpSpPr>
          <a:xfrm rot="1483715">
            <a:off x="10160801" y="7877816"/>
            <a:ext cx="2048806" cy="4053915"/>
            <a:chOff x="0" y="0"/>
            <a:chExt cx="2620010" cy="5184140"/>
          </a:xfrm>
        </p:grpSpPr>
        <p:sp>
          <p:nvSpPr>
            <p:cNvPr name="Freeform 46" id="46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47" id="47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6"/>
              <a:stretch>
                <a:fillRect l="-22" t="0" r="-22" b="0"/>
              </a:stretch>
            </a:blipFill>
          </p:spPr>
        </p:sp>
        <p:sp>
          <p:nvSpPr>
            <p:cNvPr name="Freeform 48" id="48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name="Freeform 49" id="49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name="Freeform 50" id="50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51" id="51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52" id="52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53" id="53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54" id="54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grpSp>
        <p:nvGrpSpPr>
          <p:cNvPr name="Group 55" id="55"/>
          <p:cNvGrpSpPr>
            <a:grpSpLocks noChangeAspect="true"/>
          </p:cNvGrpSpPr>
          <p:nvPr/>
        </p:nvGrpSpPr>
        <p:grpSpPr>
          <a:xfrm rot="1483715">
            <a:off x="13461012" y="6960196"/>
            <a:ext cx="2048806" cy="4053915"/>
            <a:chOff x="0" y="0"/>
            <a:chExt cx="2620010" cy="5184140"/>
          </a:xfrm>
        </p:grpSpPr>
        <p:sp>
          <p:nvSpPr>
            <p:cNvPr name="Freeform 56" id="56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57" id="57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58" id="58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name="Freeform 59" id="59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name="Freeform 60" id="60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61" id="61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62" id="62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63" id="63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64" id="64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grpSp>
        <p:nvGrpSpPr>
          <p:cNvPr name="Group 65" id="65"/>
          <p:cNvGrpSpPr>
            <a:grpSpLocks noChangeAspect="true"/>
          </p:cNvGrpSpPr>
          <p:nvPr/>
        </p:nvGrpSpPr>
        <p:grpSpPr>
          <a:xfrm rot="1483715">
            <a:off x="13461012" y="6937815"/>
            <a:ext cx="2048806" cy="4053915"/>
            <a:chOff x="0" y="0"/>
            <a:chExt cx="2620010" cy="5184140"/>
          </a:xfrm>
        </p:grpSpPr>
        <p:sp>
          <p:nvSpPr>
            <p:cNvPr name="Freeform 66" id="66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67" id="67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7"/>
              <a:stretch>
                <a:fillRect l="-22" t="0" r="-22" b="0"/>
              </a:stretch>
            </a:blipFill>
          </p:spPr>
        </p:sp>
        <p:sp>
          <p:nvSpPr>
            <p:cNvPr name="Freeform 68" id="68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name="Freeform 69" id="69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name="Freeform 70" id="70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71" id="71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72" id="72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73" id="73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74" id="74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sp>
        <p:nvSpPr>
          <p:cNvPr name="TextBox 75" id="75"/>
          <p:cNvSpPr txBox="true"/>
          <p:nvPr/>
        </p:nvSpPr>
        <p:spPr>
          <a:xfrm rot="0">
            <a:off x="2442180" y="8599012"/>
            <a:ext cx="3465269" cy="674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00"/>
              </a:lnSpc>
            </a:pPr>
          </a:p>
          <a:p>
            <a:pPr algn="ctr">
              <a:lnSpc>
                <a:spcPts val="2700"/>
              </a:lnSpc>
            </a:pPr>
          </a:p>
        </p:txBody>
      </p:sp>
      <p:sp>
        <p:nvSpPr>
          <p:cNvPr name="TextBox 76" id="76"/>
          <p:cNvSpPr txBox="true"/>
          <p:nvPr/>
        </p:nvSpPr>
        <p:spPr>
          <a:xfrm rot="0">
            <a:off x="1357959" y="4747594"/>
            <a:ext cx="8503500" cy="1288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695"/>
              </a:lnSpc>
              <a:spcBef>
                <a:spcPct val="0"/>
              </a:spcBef>
            </a:pPr>
            <a:r>
              <a:rPr lang="en-US" sz="9599" strike="noStrike" u="none">
                <a:solidFill>
                  <a:srgbClr val="0A86DF"/>
                </a:solidFill>
                <a:latin typeface="Raleway Heavy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050933" y="5397838"/>
            <a:ext cx="3177797" cy="2730919"/>
            <a:chOff x="0" y="0"/>
            <a:chExt cx="812800" cy="6985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38B6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246596" y="5549511"/>
            <a:ext cx="2786470" cy="2427572"/>
            <a:chOff x="0" y="0"/>
            <a:chExt cx="6350000" cy="553212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0" cy="5532120"/>
            </a:xfrm>
            <a:custGeom>
              <a:avLst/>
              <a:gdLst/>
              <a:ahLst/>
              <a:cxnLst/>
              <a:rect r="r" b="b" t="t" l="l"/>
              <a:pathLst>
                <a:path h="5532120" w="6350000">
                  <a:moveTo>
                    <a:pt x="4762500" y="0"/>
                  </a:moveTo>
                  <a:lnTo>
                    <a:pt x="1587500" y="0"/>
                  </a:lnTo>
                  <a:lnTo>
                    <a:pt x="0" y="2766060"/>
                  </a:lnTo>
                  <a:lnTo>
                    <a:pt x="1587500" y="5532120"/>
                  </a:lnTo>
                  <a:lnTo>
                    <a:pt x="4762500" y="5532120"/>
                  </a:lnTo>
                  <a:lnTo>
                    <a:pt x="6350000" y="2766060"/>
                  </a:lnTo>
                  <a:lnTo>
                    <a:pt x="4762500" y="0"/>
                  </a:lnTo>
                  <a:close/>
                  <a:moveTo>
                    <a:pt x="4676140" y="5382260"/>
                  </a:moveTo>
                  <a:lnTo>
                    <a:pt x="1673860" y="5382260"/>
                  </a:lnTo>
                  <a:lnTo>
                    <a:pt x="172720" y="2766060"/>
                  </a:lnTo>
                  <a:lnTo>
                    <a:pt x="1673860" y="149860"/>
                  </a:lnTo>
                  <a:lnTo>
                    <a:pt x="4676140" y="149860"/>
                  </a:lnTo>
                  <a:lnTo>
                    <a:pt x="6177280" y="2766060"/>
                  </a:lnTo>
                  <a:lnTo>
                    <a:pt x="4676140" y="538226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9390747" y="5681647"/>
            <a:ext cx="2498167" cy="2163300"/>
            <a:chOff x="0" y="0"/>
            <a:chExt cx="4282440" cy="37084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2"/>
              <a:stretch>
                <a:fillRect l="0" t="-26986" r="0" b="-26986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9050933" y="1401114"/>
            <a:ext cx="3177797" cy="2730919"/>
            <a:chOff x="0" y="0"/>
            <a:chExt cx="812800" cy="6985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38B6F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9246596" y="1552787"/>
            <a:ext cx="2786470" cy="2427572"/>
            <a:chOff x="0" y="0"/>
            <a:chExt cx="6350000" cy="553212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350000" cy="5532120"/>
            </a:xfrm>
            <a:custGeom>
              <a:avLst/>
              <a:gdLst/>
              <a:ahLst/>
              <a:cxnLst/>
              <a:rect r="r" b="b" t="t" l="l"/>
              <a:pathLst>
                <a:path h="5532120" w="6350000">
                  <a:moveTo>
                    <a:pt x="4762500" y="0"/>
                  </a:moveTo>
                  <a:lnTo>
                    <a:pt x="1587500" y="0"/>
                  </a:lnTo>
                  <a:lnTo>
                    <a:pt x="0" y="2766060"/>
                  </a:lnTo>
                  <a:lnTo>
                    <a:pt x="1587500" y="5532120"/>
                  </a:lnTo>
                  <a:lnTo>
                    <a:pt x="4762500" y="5532120"/>
                  </a:lnTo>
                  <a:lnTo>
                    <a:pt x="6350000" y="2766060"/>
                  </a:lnTo>
                  <a:lnTo>
                    <a:pt x="4762500" y="0"/>
                  </a:lnTo>
                  <a:close/>
                  <a:moveTo>
                    <a:pt x="4676140" y="5382260"/>
                  </a:moveTo>
                  <a:lnTo>
                    <a:pt x="1673860" y="5382260"/>
                  </a:lnTo>
                  <a:lnTo>
                    <a:pt x="172720" y="2766060"/>
                  </a:lnTo>
                  <a:lnTo>
                    <a:pt x="1673860" y="149860"/>
                  </a:lnTo>
                  <a:lnTo>
                    <a:pt x="4676140" y="149860"/>
                  </a:lnTo>
                  <a:lnTo>
                    <a:pt x="6177280" y="2766060"/>
                  </a:lnTo>
                  <a:lnTo>
                    <a:pt x="4676140" y="538226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9390747" y="1684923"/>
            <a:ext cx="2498167" cy="2163300"/>
            <a:chOff x="0" y="0"/>
            <a:chExt cx="4282440" cy="37084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3"/>
              <a:stretch>
                <a:fillRect l="-15849" t="-17470" r="-23256" b="-96581"/>
              </a:stretch>
            </a:blip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13228854" y="5397838"/>
            <a:ext cx="3177797" cy="2730919"/>
            <a:chOff x="0" y="0"/>
            <a:chExt cx="812800" cy="6985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38B6FF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3424518" y="5549511"/>
            <a:ext cx="2786470" cy="2427572"/>
            <a:chOff x="0" y="0"/>
            <a:chExt cx="6350000" cy="553212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6350000" cy="5532120"/>
            </a:xfrm>
            <a:custGeom>
              <a:avLst/>
              <a:gdLst/>
              <a:ahLst/>
              <a:cxnLst/>
              <a:rect r="r" b="b" t="t" l="l"/>
              <a:pathLst>
                <a:path h="5532120" w="6350000">
                  <a:moveTo>
                    <a:pt x="4762500" y="0"/>
                  </a:moveTo>
                  <a:lnTo>
                    <a:pt x="1587500" y="0"/>
                  </a:lnTo>
                  <a:lnTo>
                    <a:pt x="0" y="2766060"/>
                  </a:lnTo>
                  <a:lnTo>
                    <a:pt x="1587500" y="5532120"/>
                  </a:lnTo>
                  <a:lnTo>
                    <a:pt x="4762500" y="5532120"/>
                  </a:lnTo>
                  <a:lnTo>
                    <a:pt x="6350000" y="2766060"/>
                  </a:lnTo>
                  <a:lnTo>
                    <a:pt x="4762500" y="0"/>
                  </a:lnTo>
                  <a:close/>
                  <a:moveTo>
                    <a:pt x="4676140" y="5382260"/>
                  </a:moveTo>
                  <a:lnTo>
                    <a:pt x="1673860" y="5382260"/>
                  </a:lnTo>
                  <a:lnTo>
                    <a:pt x="172720" y="2766060"/>
                  </a:lnTo>
                  <a:lnTo>
                    <a:pt x="1673860" y="149860"/>
                  </a:lnTo>
                  <a:lnTo>
                    <a:pt x="4676140" y="149860"/>
                  </a:lnTo>
                  <a:lnTo>
                    <a:pt x="6177280" y="2766060"/>
                  </a:lnTo>
                  <a:lnTo>
                    <a:pt x="4676140" y="538226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21" id="21"/>
          <p:cNvGrpSpPr/>
          <p:nvPr/>
        </p:nvGrpSpPr>
        <p:grpSpPr>
          <a:xfrm rot="0">
            <a:off x="13568669" y="5681647"/>
            <a:ext cx="2498167" cy="2163300"/>
            <a:chOff x="0" y="0"/>
            <a:chExt cx="4282440" cy="37084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4"/>
              <a:stretch>
                <a:fillRect l="-25222" t="-21568" r="-25792" b="-110953"/>
              </a:stretch>
            </a:blipFill>
          </p:spPr>
        </p:sp>
      </p:grpSp>
      <p:grpSp>
        <p:nvGrpSpPr>
          <p:cNvPr name="Group 23" id="23"/>
          <p:cNvGrpSpPr/>
          <p:nvPr/>
        </p:nvGrpSpPr>
        <p:grpSpPr>
          <a:xfrm rot="-10800000">
            <a:off x="1034954" y="1028700"/>
            <a:ext cx="7209218" cy="4942481"/>
            <a:chOff x="0" y="0"/>
            <a:chExt cx="6350000" cy="435342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82550"/>
              <a:ext cx="6350000" cy="4269601"/>
            </a:xfrm>
            <a:custGeom>
              <a:avLst/>
              <a:gdLst/>
              <a:ahLst/>
              <a:cxnLst/>
              <a:rect r="r" b="b" t="t" l="l"/>
              <a:pathLst>
                <a:path h="4269601" w="6350000">
                  <a:moveTo>
                    <a:pt x="5877560" y="149860"/>
                  </a:moveTo>
                  <a:cubicBezTo>
                    <a:pt x="5786120" y="208280"/>
                    <a:pt x="5713730" y="255270"/>
                    <a:pt x="5556250" y="255270"/>
                  </a:cubicBezTo>
                  <a:cubicBezTo>
                    <a:pt x="5398770" y="255270"/>
                    <a:pt x="5326380" y="209550"/>
                    <a:pt x="5234940" y="149860"/>
                  </a:cubicBezTo>
                  <a:cubicBezTo>
                    <a:pt x="5130800" y="82550"/>
                    <a:pt x="5001260" y="0"/>
                    <a:pt x="4762500" y="0"/>
                  </a:cubicBezTo>
                  <a:cubicBezTo>
                    <a:pt x="4523740" y="0"/>
                    <a:pt x="4394200" y="82550"/>
                    <a:pt x="4290060" y="148590"/>
                  </a:cubicBezTo>
                  <a:cubicBezTo>
                    <a:pt x="4198620" y="207010"/>
                    <a:pt x="4126230" y="254000"/>
                    <a:pt x="3968750" y="254000"/>
                  </a:cubicBezTo>
                  <a:cubicBezTo>
                    <a:pt x="3811270" y="254000"/>
                    <a:pt x="3738880" y="208280"/>
                    <a:pt x="3647440" y="148590"/>
                  </a:cubicBezTo>
                  <a:cubicBezTo>
                    <a:pt x="3543300" y="82550"/>
                    <a:pt x="3413760" y="0"/>
                    <a:pt x="3175000" y="0"/>
                  </a:cubicBezTo>
                  <a:cubicBezTo>
                    <a:pt x="2936240" y="0"/>
                    <a:pt x="2806700" y="82550"/>
                    <a:pt x="2702560" y="148590"/>
                  </a:cubicBezTo>
                  <a:cubicBezTo>
                    <a:pt x="2611120" y="207010"/>
                    <a:pt x="2538730" y="254000"/>
                    <a:pt x="2381250" y="254000"/>
                  </a:cubicBezTo>
                  <a:cubicBezTo>
                    <a:pt x="2223770" y="254000"/>
                    <a:pt x="2151380" y="208280"/>
                    <a:pt x="2059940" y="148590"/>
                  </a:cubicBezTo>
                  <a:cubicBezTo>
                    <a:pt x="1955800" y="82550"/>
                    <a:pt x="1826260" y="0"/>
                    <a:pt x="1587500" y="0"/>
                  </a:cubicBezTo>
                  <a:cubicBezTo>
                    <a:pt x="1348740" y="0"/>
                    <a:pt x="1219200" y="82550"/>
                    <a:pt x="1115060" y="148590"/>
                  </a:cubicBezTo>
                  <a:cubicBezTo>
                    <a:pt x="1023620" y="207010"/>
                    <a:pt x="951230" y="254000"/>
                    <a:pt x="793750" y="254000"/>
                  </a:cubicBezTo>
                  <a:cubicBezTo>
                    <a:pt x="636270" y="254000"/>
                    <a:pt x="563880" y="208280"/>
                    <a:pt x="472440" y="148590"/>
                  </a:cubicBezTo>
                  <a:cubicBezTo>
                    <a:pt x="368300" y="82550"/>
                    <a:pt x="238760" y="0"/>
                    <a:pt x="0" y="0"/>
                  </a:cubicBezTo>
                  <a:lnTo>
                    <a:pt x="0" y="4269601"/>
                  </a:lnTo>
                  <a:lnTo>
                    <a:pt x="6350000" y="4269601"/>
                  </a:lnTo>
                  <a:lnTo>
                    <a:pt x="6350000" y="0"/>
                  </a:lnTo>
                  <a:cubicBezTo>
                    <a:pt x="6111240" y="0"/>
                    <a:pt x="5981700" y="82550"/>
                    <a:pt x="5877560" y="14986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8B6FF">
                    <a:alpha val="100000"/>
                  </a:srgbClr>
                </a:gs>
                <a:gs pos="100000">
                  <a:srgbClr val="314FDD">
                    <a:alpha val="100000"/>
                  </a:srgbClr>
                </a:gs>
              </a:gsLst>
              <a:lin ang="0"/>
            </a:gradFill>
          </p:spPr>
        </p:sp>
      </p:grpSp>
      <p:sp>
        <p:nvSpPr>
          <p:cNvPr name="Freeform 25" id="25"/>
          <p:cNvSpPr/>
          <p:nvPr/>
        </p:nvSpPr>
        <p:spPr>
          <a:xfrm flipH="false" flipV="false" rot="-1039447">
            <a:off x="16879310" y="2880993"/>
            <a:ext cx="10714577" cy="10714577"/>
          </a:xfrm>
          <a:custGeom>
            <a:avLst/>
            <a:gdLst/>
            <a:ahLst/>
            <a:cxnLst/>
            <a:rect r="r" b="b" t="t" l="l"/>
            <a:pathLst>
              <a:path h="10714577" w="10714577">
                <a:moveTo>
                  <a:pt x="0" y="0"/>
                </a:moveTo>
                <a:lnTo>
                  <a:pt x="10714577" y="0"/>
                </a:lnTo>
                <a:lnTo>
                  <a:pt x="10714577" y="10714577"/>
                </a:lnTo>
                <a:lnTo>
                  <a:pt x="0" y="1071457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6" id="26"/>
          <p:cNvGrpSpPr/>
          <p:nvPr/>
        </p:nvGrpSpPr>
        <p:grpSpPr>
          <a:xfrm rot="-5400000">
            <a:off x="3688278" y="4702406"/>
            <a:ext cx="1896316" cy="7215472"/>
            <a:chOff x="0" y="0"/>
            <a:chExt cx="1243904" cy="4733047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243904" cy="4733047"/>
            </a:xfrm>
            <a:custGeom>
              <a:avLst/>
              <a:gdLst/>
              <a:ahLst/>
              <a:cxnLst/>
              <a:rect r="r" b="b" t="t" l="l"/>
              <a:pathLst>
                <a:path h="4733047" w="1243904">
                  <a:moveTo>
                    <a:pt x="1080074" y="0"/>
                  </a:moveTo>
                  <a:lnTo>
                    <a:pt x="0" y="0"/>
                  </a:lnTo>
                  <a:lnTo>
                    <a:pt x="0" y="4733047"/>
                  </a:lnTo>
                  <a:lnTo>
                    <a:pt x="76200" y="4733047"/>
                  </a:lnTo>
                  <a:lnTo>
                    <a:pt x="76200" y="76200"/>
                  </a:lnTo>
                  <a:lnTo>
                    <a:pt x="1243904" y="76200"/>
                  </a:lnTo>
                  <a:lnTo>
                    <a:pt x="1243904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38B6FF">
                    <a:alpha val="100000"/>
                  </a:srgbClr>
                </a:gs>
                <a:gs pos="100000">
                  <a:srgbClr val="314FDD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name="Group 28" id="28"/>
          <p:cNvGrpSpPr/>
          <p:nvPr/>
        </p:nvGrpSpPr>
        <p:grpSpPr>
          <a:xfrm rot="0">
            <a:off x="13228854" y="1401114"/>
            <a:ext cx="3177797" cy="2730919"/>
            <a:chOff x="0" y="0"/>
            <a:chExt cx="812800" cy="69850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38B6FF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13424518" y="1552787"/>
            <a:ext cx="2786470" cy="2427572"/>
            <a:chOff x="0" y="0"/>
            <a:chExt cx="6350000" cy="5532120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6350000" cy="5532120"/>
            </a:xfrm>
            <a:custGeom>
              <a:avLst/>
              <a:gdLst/>
              <a:ahLst/>
              <a:cxnLst/>
              <a:rect r="r" b="b" t="t" l="l"/>
              <a:pathLst>
                <a:path h="5532120" w="6350000">
                  <a:moveTo>
                    <a:pt x="4762500" y="0"/>
                  </a:moveTo>
                  <a:lnTo>
                    <a:pt x="1587500" y="0"/>
                  </a:lnTo>
                  <a:lnTo>
                    <a:pt x="0" y="2766060"/>
                  </a:lnTo>
                  <a:lnTo>
                    <a:pt x="1587500" y="5532120"/>
                  </a:lnTo>
                  <a:lnTo>
                    <a:pt x="4762500" y="5532120"/>
                  </a:lnTo>
                  <a:lnTo>
                    <a:pt x="6350000" y="2766060"/>
                  </a:lnTo>
                  <a:lnTo>
                    <a:pt x="4762500" y="0"/>
                  </a:lnTo>
                  <a:close/>
                  <a:moveTo>
                    <a:pt x="4676140" y="5382260"/>
                  </a:moveTo>
                  <a:lnTo>
                    <a:pt x="1673860" y="5382260"/>
                  </a:lnTo>
                  <a:lnTo>
                    <a:pt x="172720" y="2766060"/>
                  </a:lnTo>
                  <a:lnTo>
                    <a:pt x="1673860" y="149860"/>
                  </a:lnTo>
                  <a:lnTo>
                    <a:pt x="4676140" y="149860"/>
                  </a:lnTo>
                  <a:lnTo>
                    <a:pt x="6177280" y="2766060"/>
                  </a:lnTo>
                  <a:lnTo>
                    <a:pt x="4676140" y="538226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33" id="33"/>
          <p:cNvGrpSpPr/>
          <p:nvPr/>
        </p:nvGrpSpPr>
        <p:grpSpPr>
          <a:xfrm rot="0">
            <a:off x="13568669" y="1684923"/>
            <a:ext cx="2498167" cy="2163300"/>
            <a:chOff x="0" y="0"/>
            <a:chExt cx="4282440" cy="3708400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7"/>
              <a:stretch>
                <a:fillRect l="-33052" t="-31888" r="-37037" b="-97338"/>
              </a:stretch>
            </a:blipFill>
          </p:spPr>
        </p:sp>
      </p:grpSp>
      <p:sp>
        <p:nvSpPr>
          <p:cNvPr name="TextBox 35" id="35"/>
          <p:cNvSpPr txBox="true"/>
          <p:nvPr/>
        </p:nvSpPr>
        <p:spPr>
          <a:xfrm rot="0">
            <a:off x="9205451" y="4154330"/>
            <a:ext cx="2868761" cy="3892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000000"/>
                </a:solidFill>
                <a:latin typeface="Montserrat Classic Bold"/>
              </a:rPr>
              <a:t>Kashan Khan Ghori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484352" y="2878033"/>
            <a:ext cx="6033056" cy="949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069"/>
              </a:lnSpc>
              <a:spcBef>
                <a:spcPct val="0"/>
              </a:spcBef>
            </a:pPr>
            <a:r>
              <a:rPr lang="en-US" sz="6999" strike="noStrike" u="none">
                <a:solidFill>
                  <a:srgbClr val="FFFFFF"/>
                </a:solidFill>
                <a:latin typeface="Raleway Heavy"/>
              </a:rPr>
              <a:t>OUR TEAM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9205451" y="8151054"/>
            <a:ext cx="2868761" cy="389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000000"/>
                </a:solidFill>
                <a:latin typeface="Montserrat Classic Bold"/>
              </a:rPr>
              <a:t>Numair Nasir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3383372" y="8151054"/>
            <a:ext cx="2868761" cy="389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000000"/>
                </a:solidFill>
                <a:latin typeface="Montserrat Classic Bold"/>
              </a:rPr>
              <a:t>Muhammad  zahid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3383372" y="4154330"/>
            <a:ext cx="2868761" cy="3892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000000"/>
                </a:solidFill>
                <a:latin typeface="Montserrat Classic Bold"/>
              </a:rPr>
              <a:t>Dinesh Kumar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9186401" y="4495960"/>
            <a:ext cx="2868761" cy="3892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000000"/>
                </a:solidFill>
                <a:latin typeface="Montserrat Classic Bold"/>
              </a:rPr>
              <a:t>BSCS-070-2020S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3383372" y="4495960"/>
            <a:ext cx="2868761" cy="3892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000000"/>
                </a:solidFill>
                <a:latin typeface="Montserrat Classic Bold"/>
              </a:rPr>
              <a:t>BSCS-095-2020S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9173830" y="8490707"/>
            <a:ext cx="2868761" cy="3892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000000"/>
                </a:solidFill>
                <a:latin typeface="Montserrat Classic Bold"/>
              </a:rPr>
              <a:t>BSCS-072-2020S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13383372" y="8492684"/>
            <a:ext cx="2868761" cy="3892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000000"/>
                </a:solidFill>
                <a:latin typeface="Montserrat Classic Bold"/>
              </a:rPr>
              <a:t>BSCS-075-2020S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1295383" y="7446168"/>
            <a:ext cx="5283365" cy="431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  <a:spcBef>
                <a:spcPct val="0"/>
              </a:spcBef>
            </a:pPr>
            <a:r>
              <a:rPr lang="en-US" sz="2500">
                <a:solidFill>
                  <a:srgbClr val="000000"/>
                </a:solidFill>
                <a:latin typeface="Montserrat Classic Bold"/>
              </a:rPr>
              <a:t>Supervised By: Dr. Anam Akbar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1427202" y="8010316"/>
            <a:ext cx="6261656" cy="431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00"/>
              </a:lnSpc>
              <a:spcBef>
                <a:spcPct val="0"/>
              </a:spcBef>
            </a:pPr>
            <a:r>
              <a:rPr lang="en-US" sz="2500">
                <a:solidFill>
                  <a:srgbClr val="000000"/>
                </a:solidFill>
                <a:latin typeface="Montserrat Classic Bold"/>
              </a:rPr>
              <a:t>Co-Supervised By: Dr. Amir Mehmood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-725823"/>
            <a:ext cx="18422471" cy="3822811"/>
            <a:chOff x="0" y="0"/>
            <a:chExt cx="4852009" cy="100683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52009" cy="1006831"/>
            </a:xfrm>
            <a:custGeom>
              <a:avLst/>
              <a:gdLst/>
              <a:ahLst/>
              <a:cxnLst/>
              <a:rect r="r" b="b" t="t" l="l"/>
              <a:pathLst>
                <a:path h="1006831" w="4852009">
                  <a:moveTo>
                    <a:pt x="0" y="0"/>
                  </a:moveTo>
                  <a:lnTo>
                    <a:pt x="4852009" y="0"/>
                  </a:lnTo>
                  <a:lnTo>
                    <a:pt x="4852009" y="1006831"/>
                  </a:lnTo>
                  <a:lnTo>
                    <a:pt x="0" y="1006831"/>
                  </a:lnTo>
                  <a:close/>
                </a:path>
              </a:pathLst>
            </a:custGeom>
            <a:gradFill rotWithShape="true">
              <a:gsLst>
                <a:gs pos="0">
                  <a:srgbClr val="38B6FF">
                    <a:alpha val="100000"/>
                  </a:srgbClr>
                </a:gs>
                <a:gs pos="100000">
                  <a:srgbClr val="314FDD">
                    <a:alpha val="100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95250"/>
              <a:ext cx="4852009" cy="11020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2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028700" y="1299882"/>
            <a:ext cx="9325210" cy="1845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069"/>
              </a:lnSpc>
              <a:spcBef>
                <a:spcPct val="0"/>
              </a:spcBef>
            </a:pPr>
            <a:r>
              <a:rPr lang="en-US" sz="6999" strike="noStrike" u="none">
                <a:solidFill>
                  <a:srgbClr val="FFFFFF"/>
                </a:solidFill>
                <a:latin typeface="Raleway Heavy"/>
              </a:rPr>
              <a:t>INTRODUCTION</a:t>
            </a:r>
          </a:p>
          <a:p>
            <a:pPr marL="0" indent="0" lvl="0">
              <a:lnSpc>
                <a:spcPts val="7069"/>
              </a:lnSpc>
              <a:spcBef>
                <a:spcPct val="0"/>
              </a:spcBef>
            </a:pP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0906549" y="679813"/>
            <a:ext cx="7381451" cy="6348048"/>
          </a:xfrm>
          <a:custGeom>
            <a:avLst/>
            <a:gdLst/>
            <a:ahLst/>
            <a:cxnLst/>
            <a:rect r="r" b="b" t="t" l="l"/>
            <a:pathLst>
              <a:path h="6348048" w="7381451">
                <a:moveTo>
                  <a:pt x="0" y="0"/>
                </a:moveTo>
                <a:lnTo>
                  <a:pt x="7381451" y="0"/>
                </a:lnTo>
                <a:lnTo>
                  <a:pt x="7381451" y="6348049"/>
                </a:lnTo>
                <a:lnTo>
                  <a:pt x="0" y="63480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827781" y="104038"/>
            <a:ext cx="3215145" cy="3215145"/>
          </a:xfrm>
          <a:custGeom>
            <a:avLst/>
            <a:gdLst/>
            <a:ahLst/>
            <a:cxnLst/>
            <a:rect r="r" b="b" t="t" l="l"/>
            <a:pathLst>
              <a:path h="3215145" w="3215145">
                <a:moveTo>
                  <a:pt x="0" y="0"/>
                </a:moveTo>
                <a:lnTo>
                  <a:pt x="3215144" y="0"/>
                </a:lnTo>
                <a:lnTo>
                  <a:pt x="3215144" y="3215144"/>
                </a:lnTo>
                <a:lnTo>
                  <a:pt x="0" y="321514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3661393"/>
            <a:ext cx="5939625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Montserrat Classic Bold"/>
              </a:rPr>
              <a:t>IDENTIFYING THE CHALLENGE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4399634"/>
            <a:ext cx="7572077" cy="824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000000"/>
                </a:solidFill>
                <a:latin typeface="Montserrat Classic"/>
              </a:rPr>
              <a:t>Recognizing the Limitation: Human Perspectives Restricting Idea Evaluation.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5829654"/>
            <a:ext cx="7052765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Montserrat Classic Bold"/>
              </a:rPr>
              <a:t>THE INNOVATIVE SOLUTION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6567896"/>
            <a:ext cx="7572077" cy="824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Montserrat Classic"/>
              </a:rPr>
              <a:t>Innovative Answer: Smarty PIE - An AI-Powered Tool for Objective Idea Assessment.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7921715"/>
            <a:ext cx="7572077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Montserrat Classic Bold"/>
              </a:rPr>
              <a:t>OUR VISION FOR IMPROVEMENT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8659957"/>
            <a:ext cx="7572077" cy="824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Montserrat Classic"/>
              </a:rPr>
              <a:t>Visionary Change: Revolutionizing Idea Evaluation to Ensure Objectivity and Fairness.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-5420970" y="-6253785"/>
            <a:ext cx="9361029" cy="9361029"/>
          </a:xfrm>
          <a:custGeom>
            <a:avLst/>
            <a:gdLst/>
            <a:ahLst/>
            <a:cxnLst/>
            <a:rect r="r" b="b" t="t" l="l"/>
            <a:pathLst>
              <a:path h="9361029" w="9361029">
                <a:moveTo>
                  <a:pt x="0" y="0"/>
                </a:moveTo>
                <a:lnTo>
                  <a:pt x="9361029" y="0"/>
                </a:lnTo>
                <a:lnTo>
                  <a:pt x="9361029" y="9361029"/>
                </a:lnTo>
                <a:lnTo>
                  <a:pt x="0" y="93610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210566" y="7650820"/>
            <a:ext cx="7727274" cy="7727274"/>
          </a:xfrm>
          <a:custGeom>
            <a:avLst/>
            <a:gdLst/>
            <a:ahLst/>
            <a:cxnLst/>
            <a:rect r="r" b="b" t="t" l="l"/>
            <a:pathLst>
              <a:path h="7727274" w="7727274">
                <a:moveTo>
                  <a:pt x="0" y="0"/>
                </a:moveTo>
                <a:lnTo>
                  <a:pt x="7727274" y="0"/>
                </a:lnTo>
                <a:lnTo>
                  <a:pt x="7727274" y="7727273"/>
                </a:lnTo>
                <a:lnTo>
                  <a:pt x="0" y="77272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355275" y="318104"/>
            <a:ext cx="10977436" cy="949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069"/>
              </a:lnSpc>
              <a:spcBef>
                <a:spcPct val="0"/>
              </a:spcBef>
            </a:pPr>
            <a:r>
              <a:rPr lang="en-US" sz="6999" strike="noStrike" u="none">
                <a:solidFill>
                  <a:srgbClr val="0A86DF"/>
                </a:solidFill>
                <a:latin typeface="Raleway Heavy"/>
              </a:rPr>
              <a:t>PROBLEM STATEMENT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028700" y="2384774"/>
            <a:ext cx="6097468" cy="3298382"/>
            <a:chOff x="0" y="0"/>
            <a:chExt cx="900496" cy="48711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9497" y="0"/>
              <a:ext cx="881502" cy="487117"/>
            </a:xfrm>
            <a:custGeom>
              <a:avLst/>
              <a:gdLst/>
              <a:ahLst/>
              <a:cxnLst/>
              <a:rect r="r" b="b" t="t" l="l"/>
              <a:pathLst>
                <a:path h="487117" w="881502">
                  <a:moveTo>
                    <a:pt x="225445" y="0"/>
                  </a:moveTo>
                  <a:lnTo>
                    <a:pt x="656057" y="0"/>
                  </a:lnTo>
                  <a:cubicBezTo>
                    <a:pt x="675280" y="0"/>
                    <a:pt x="692619" y="11554"/>
                    <a:pt x="700020" y="29296"/>
                  </a:cubicBezTo>
                  <a:lnTo>
                    <a:pt x="878778" y="457821"/>
                  </a:lnTo>
                  <a:cubicBezTo>
                    <a:pt x="881502" y="464350"/>
                    <a:pt x="880781" y="471808"/>
                    <a:pt x="876859" y="477694"/>
                  </a:cubicBezTo>
                  <a:cubicBezTo>
                    <a:pt x="872936" y="483581"/>
                    <a:pt x="866330" y="487117"/>
                    <a:pt x="859257" y="487117"/>
                  </a:cubicBezTo>
                  <a:lnTo>
                    <a:pt x="22245" y="487117"/>
                  </a:lnTo>
                  <a:cubicBezTo>
                    <a:pt x="15172" y="487117"/>
                    <a:pt x="8566" y="483581"/>
                    <a:pt x="4643" y="477694"/>
                  </a:cubicBezTo>
                  <a:cubicBezTo>
                    <a:pt x="721" y="471808"/>
                    <a:pt x="0" y="464350"/>
                    <a:pt x="2724" y="457821"/>
                  </a:cubicBezTo>
                  <a:lnTo>
                    <a:pt x="181482" y="29296"/>
                  </a:lnTo>
                  <a:cubicBezTo>
                    <a:pt x="188883" y="11554"/>
                    <a:pt x="206222" y="0"/>
                    <a:pt x="225445" y="0"/>
                  </a:cubicBezTo>
                  <a:close/>
                </a:path>
              </a:pathLst>
            </a:custGeom>
            <a:solidFill>
              <a:srgbClr val="FFFFFF">
                <a:alpha val="2745"/>
              </a:srgbClr>
            </a:solidFill>
            <a:ln w="19050" cap="rnd">
              <a:solidFill>
                <a:srgbClr val="FFFFFF">
                  <a:alpha val="2745"/>
                </a:srgbClr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127000" y="-28575"/>
              <a:ext cx="646496" cy="5156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028700" y="2312004"/>
            <a:ext cx="6097468" cy="3298382"/>
            <a:chOff x="0" y="0"/>
            <a:chExt cx="900496" cy="48711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9497" y="0"/>
              <a:ext cx="881502" cy="487117"/>
            </a:xfrm>
            <a:custGeom>
              <a:avLst/>
              <a:gdLst/>
              <a:ahLst/>
              <a:cxnLst/>
              <a:rect r="r" b="b" t="t" l="l"/>
              <a:pathLst>
                <a:path h="487117" w="881502">
                  <a:moveTo>
                    <a:pt x="225445" y="0"/>
                  </a:moveTo>
                  <a:lnTo>
                    <a:pt x="656057" y="0"/>
                  </a:lnTo>
                  <a:cubicBezTo>
                    <a:pt x="675280" y="0"/>
                    <a:pt x="692619" y="11554"/>
                    <a:pt x="700020" y="29296"/>
                  </a:cubicBezTo>
                  <a:lnTo>
                    <a:pt x="878778" y="457821"/>
                  </a:lnTo>
                  <a:cubicBezTo>
                    <a:pt x="881502" y="464350"/>
                    <a:pt x="880781" y="471808"/>
                    <a:pt x="876859" y="477694"/>
                  </a:cubicBezTo>
                  <a:cubicBezTo>
                    <a:pt x="872936" y="483581"/>
                    <a:pt x="866330" y="487117"/>
                    <a:pt x="859257" y="487117"/>
                  </a:cubicBezTo>
                  <a:lnTo>
                    <a:pt x="22245" y="487117"/>
                  </a:lnTo>
                  <a:cubicBezTo>
                    <a:pt x="15172" y="487117"/>
                    <a:pt x="8566" y="483581"/>
                    <a:pt x="4643" y="477694"/>
                  </a:cubicBezTo>
                  <a:cubicBezTo>
                    <a:pt x="721" y="471808"/>
                    <a:pt x="0" y="464350"/>
                    <a:pt x="2724" y="457821"/>
                  </a:cubicBezTo>
                  <a:lnTo>
                    <a:pt x="181482" y="29296"/>
                  </a:lnTo>
                  <a:cubicBezTo>
                    <a:pt x="188883" y="11554"/>
                    <a:pt x="206222" y="0"/>
                    <a:pt x="225445" y="0"/>
                  </a:cubicBezTo>
                  <a:close/>
                </a:path>
              </a:pathLst>
            </a:custGeom>
            <a:solidFill>
              <a:srgbClr val="38B6FF">
                <a:alpha val="23922"/>
              </a:srgbClr>
            </a:solidFill>
            <a:ln w="19050" cap="rnd">
              <a:solidFill>
                <a:srgbClr val="FFFFFF">
                  <a:alpha val="23922"/>
                </a:srgbClr>
              </a:solidFill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127000" y="-28575"/>
              <a:ext cx="646496" cy="5156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1161832" y="2312004"/>
            <a:ext cx="6097468" cy="3298382"/>
            <a:chOff x="0" y="0"/>
            <a:chExt cx="900496" cy="487117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9497" y="0"/>
              <a:ext cx="881502" cy="487117"/>
            </a:xfrm>
            <a:custGeom>
              <a:avLst/>
              <a:gdLst/>
              <a:ahLst/>
              <a:cxnLst/>
              <a:rect r="r" b="b" t="t" l="l"/>
              <a:pathLst>
                <a:path h="487117" w="881502">
                  <a:moveTo>
                    <a:pt x="225445" y="0"/>
                  </a:moveTo>
                  <a:lnTo>
                    <a:pt x="656057" y="0"/>
                  </a:lnTo>
                  <a:cubicBezTo>
                    <a:pt x="675280" y="0"/>
                    <a:pt x="692619" y="11554"/>
                    <a:pt x="700020" y="29296"/>
                  </a:cubicBezTo>
                  <a:lnTo>
                    <a:pt x="878778" y="457821"/>
                  </a:lnTo>
                  <a:cubicBezTo>
                    <a:pt x="881502" y="464350"/>
                    <a:pt x="880781" y="471808"/>
                    <a:pt x="876859" y="477694"/>
                  </a:cubicBezTo>
                  <a:cubicBezTo>
                    <a:pt x="872936" y="483581"/>
                    <a:pt x="866330" y="487117"/>
                    <a:pt x="859257" y="487117"/>
                  </a:cubicBezTo>
                  <a:lnTo>
                    <a:pt x="22245" y="487117"/>
                  </a:lnTo>
                  <a:cubicBezTo>
                    <a:pt x="15172" y="487117"/>
                    <a:pt x="8566" y="483581"/>
                    <a:pt x="4643" y="477694"/>
                  </a:cubicBezTo>
                  <a:cubicBezTo>
                    <a:pt x="721" y="471808"/>
                    <a:pt x="0" y="464350"/>
                    <a:pt x="2724" y="457821"/>
                  </a:cubicBezTo>
                  <a:lnTo>
                    <a:pt x="181482" y="29296"/>
                  </a:lnTo>
                  <a:cubicBezTo>
                    <a:pt x="188883" y="11554"/>
                    <a:pt x="206222" y="0"/>
                    <a:pt x="225445" y="0"/>
                  </a:cubicBezTo>
                  <a:close/>
                </a:path>
              </a:pathLst>
            </a:custGeom>
            <a:solidFill>
              <a:srgbClr val="38B6FF">
                <a:alpha val="23922"/>
              </a:srgbClr>
            </a:solidFill>
            <a:ln w="19050" cap="rnd">
              <a:solidFill>
                <a:srgbClr val="FFFFFF">
                  <a:alpha val="23922"/>
                </a:srgbClr>
              </a:solidFill>
              <a:prstDash val="solid"/>
              <a:round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127000" y="-28575"/>
              <a:ext cx="646496" cy="5156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-10800000">
            <a:off x="6095266" y="2312004"/>
            <a:ext cx="6097468" cy="3298382"/>
            <a:chOff x="0" y="0"/>
            <a:chExt cx="900496" cy="487117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9497" y="0"/>
              <a:ext cx="881502" cy="487117"/>
            </a:xfrm>
            <a:custGeom>
              <a:avLst/>
              <a:gdLst/>
              <a:ahLst/>
              <a:cxnLst/>
              <a:rect r="r" b="b" t="t" l="l"/>
              <a:pathLst>
                <a:path h="487117" w="881502">
                  <a:moveTo>
                    <a:pt x="225445" y="0"/>
                  </a:moveTo>
                  <a:lnTo>
                    <a:pt x="656057" y="0"/>
                  </a:lnTo>
                  <a:cubicBezTo>
                    <a:pt x="675280" y="0"/>
                    <a:pt x="692619" y="11554"/>
                    <a:pt x="700020" y="29296"/>
                  </a:cubicBezTo>
                  <a:lnTo>
                    <a:pt x="878778" y="457821"/>
                  </a:lnTo>
                  <a:cubicBezTo>
                    <a:pt x="881502" y="464350"/>
                    <a:pt x="880781" y="471808"/>
                    <a:pt x="876859" y="477694"/>
                  </a:cubicBezTo>
                  <a:cubicBezTo>
                    <a:pt x="872936" y="483581"/>
                    <a:pt x="866330" y="487117"/>
                    <a:pt x="859257" y="487117"/>
                  </a:cubicBezTo>
                  <a:lnTo>
                    <a:pt x="22245" y="487117"/>
                  </a:lnTo>
                  <a:cubicBezTo>
                    <a:pt x="15172" y="487117"/>
                    <a:pt x="8566" y="483581"/>
                    <a:pt x="4643" y="477694"/>
                  </a:cubicBezTo>
                  <a:cubicBezTo>
                    <a:pt x="721" y="471808"/>
                    <a:pt x="0" y="464350"/>
                    <a:pt x="2724" y="457821"/>
                  </a:cubicBezTo>
                  <a:lnTo>
                    <a:pt x="181482" y="29296"/>
                  </a:lnTo>
                  <a:cubicBezTo>
                    <a:pt x="188883" y="11554"/>
                    <a:pt x="206222" y="0"/>
                    <a:pt x="225445" y="0"/>
                  </a:cubicBezTo>
                  <a:close/>
                </a:path>
              </a:pathLst>
            </a:custGeom>
            <a:solidFill>
              <a:srgbClr val="38B6FF">
                <a:alpha val="23922"/>
              </a:srgbClr>
            </a:solidFill>
            <a:ln w="19050" cap="rnd">
              <a:solidFill>
                <a:srgbClr val="FFFFFF">
                  <a:alpha val="23922"/>
                </a:srgbClr>
              </a:solidFill>
              <a:prstDash val="solid"/>
              <a:round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127000" y="-28575"/>
              <a:ext cx="646496" cy="5156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2025985" y="3183444"/>
            <a:ext cx="4102898" cy="4105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0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Cooper BT Bold"/>
              </a:rPr>
              <a:t>NOVELTY ASSESSMENT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344800" y="4650328"/>
            <a:ext cx="3465269" cy="674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00"/>
              </a:lnSpc>
            </a:pPr>
          </a:p>
          <a:p>
            <a:pPr algn="ctr">
              <a:lnSpc>
                <a:spcPts val="2700"/>
              </a:lnSpc>
            </a:pPr>
          </a:p>
        </p:txBody>
      </p:sp>
      <p:sp>
        <p:nvSpPr>
          <p:cNvPr name="TextBox 19" id="19"/>
          <p:cNvSpPr txBox="true"/>
          <p:nvPr/>
        </p:nvSpPr>
        <p:spPr>
          <a:xfrm rot="0">
            <a:off x="7189931" y="3183444"/>
            <a:ext cx="4102898" cy="4105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0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Cooper BT Bold"/>
              </a:rPr>
              <a:t>SDG ALIGNMENT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7508746" y="4581686"/>
            <a:ext cx="3465269" cy="674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00"/>
              </a:lnSpc>
            </a:pPr>
          </a:p>
          <a:p>
            <a:pPr algn="ctr">
              <a:lnSpc>
                <a:spcPts val="2700"/>
              </a:lnSpc>
            </a:pPr>
          </a:p>
        </p:txBody>
      </p:sp>
      <p:sp>
        <p:nvSpPr>
          <p:cNvPr name="TextBox 21" id="21"/>
          <p:cNvSpPr txBox="true"/>
          <p:nvPr/>
        </p:nvSpPr>
        <p:spPr>
          <a:xfrm rot="0">
            <a:off x="12159117" y="3183444"/>
            <a:ext cx="4102898" cy="4105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0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Cooper BT Bold"/>
              </a:rPr>
              <a:t>LIMITED EXPERTISE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2477931" y="4581686"/>
            <a:ext cx="3465269" cy="674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00"/>
              </a:lnSpc>
            </a:pPr>
          </a:p>
          <a:p>
            <a:pPr algn="ctr">
              <a:lnSpc>
                <a:spcPts val="2700"/>
              </a:lnSpc>
            </a:pPr>
          </a:p>
        </p:txBody>
      </p:sp>
      <p:grpSp>
        <p:nvGrpSpPr>
          <p:cNvPr name="Group 23" id="23"/>
          <p:cNvGrpSpPr/>
          <p:nvPr/>
        </p:nvGrpSpPr>
        <p:grpSpPr>
          <a:xfrm rot="0">
            <a:off x="3659363" y="5975000"/>
            <a:ext cx="6097468" cy="3298382"/>
            <a:chOff x="0" y="0"/>
            <a:chExt cx="900496" cy="487117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9497" y="0"/>
              <a:ext cx="881502" cy="487117"/>
            </a:xfrm>
            <a:custGeom>
              <a:avLst/>
              <a:gdLst/>
              <a:ahLst/>
              <a:cxnLst/>
              <a:rect r="r" b="b" t="t" l="l"/>
              <a:pathLst>
                <a:path h="487117" w="881502">
                  <a:moveTo>
                    <a:pt x="225445" y="0"/>
                  </a:moveTo>
                  <a:lnTo>
                    <a:pt x="656057" y="0"/>
                  </a:lnTo>
                  <a:cubicBezTo>
                    <a:pt x="675280" y="0"/>
                    <a:pt x="692619" y="11554"/>
                    <a:pt x="700020" y="29296"/>
                  </a:cubicBezTo>
                  <a:lnTo>
                    <a:pt x="878778" y="457821"/>
                  </a:lnTo>
                  <a:cubicBezTo>
                    <a:pt x="881502" y="464350"/>
                    <a:pt x="880781" y="471808"/>
                    <a:pt x="876859" y="477694"/>
                  </a:cubicBezTo>
                  <a:cubicBezTo>
                    <a:pt x="872936" y="483581"/>
                    <a:pt x="866330" y="487117"/>
                    <a:pt x="859257" y="487117"/>
                  </a:cubicBezTo>
                  <a:lnTo>
                    <a:pt x="22245" y="487117"/>
                  </a:lnTo>
                  <a:cubicBezTo>
                    <a:pt x="15172" y="487117"/>
                    <a:pt x="8566" y="483581"/>
                    <a:pt x="4643" y="477694"/>
                  </a:cubicBezTo>
                  <a:cubicBezTo>
                    <a:pt x="721" y="471808"/>
                    <a:pt x="0" y="464350"/>
                    <a:pt x="2724" y="457821"/>
                  </a:cubicBezTo>
                  <a:lnTo>
                    <a:pt x="181482" y="29296"/>
                  </a:lnTo>
                  <a:cubicBezTo>
                    <a:pt x="188883" y="11554"/>
                    <a:pt x="206222" y="0"/>
                    <a:pt x="225445" y="0"/>
                  </a:cubicBezTo>
                  <a:close/>
                </a:path>
              </a:pathLst>
            </a:custGeom>
            <a:solidFill>
              <a:srgbClr val="FFFFFF">
                <a:alpha val="2745"/>
              </a:srgbClr>
            </a:solidFill>
            <a:ln w="19050" cap="rnd">
              <a:solidFill>
                <a:srgbClr val="FFFFFF">
                  <a:alpha val="2745"/>
                </a:srgbClr>
              </a:solidFill>
              <a:prstDash val="solid"/>
              <a:round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127000" y="-28575"/>
              <a:ext cx="646496" cy="5156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3659363" y="5902231"/>
            <a:ext cx="6097468" cy="3298382"/>
            <a:chOff x="0" y="0"/>
            <a:chExt cx="900496" cy="487117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9497" y="0"/>
              <a:ext cx="881502" cy="487117"/>
            </a:xfrm>
            <a:custGeom>
              <a:avLst/>
              <a:gdLst/>
              <a:ahLst/>
              <a:cxnLst/>
              <a:rect r="r" b="b" t="t" l="l"/>
              <a:pathLst>
                <a:path h="487117" w="881502">
                  <a:moveTo>
                    <a:pt x="225445" y="0"/>
                  </a:moveTo>
                  <a:lnTo>
                    <a:pt x="656057" y="0"/>
                  </a:lnTo>
                  <a:cubicBezTo>
                    <a:pt x="675280" y="0"/>
                    <a:pt x="692619" y="11554"/>
                    <a:pt x="700020" y="29296"/>
                  </a:cubicBezTo>
                  <a:lnTo>
                    <a:pt x="878778" y="457821"/>
                  </a:lnTo>
                  <a:cubicBezTo>
                    <a:pt x="881502" y="464350"/>
                    <a:pt x="880781" y="471808"/>
                    <a:pt x="876859" y="477694"/>
                  </a:cubicBezTo>
                  <a:cubicBezTo>
                    <a:pt x="872936" y="483581"/>
                    <a:pt x="866330" y="487117"/>
                    <a:pt x="859257" y="487117"/>
                  </a:cubicBezTo>
                  <a:lnTo>
                    <a:pt x="22245" y="487117"/>
                  </a:lnTo>
                  <a:cubicBezTo>
                    <a:pt x="15172" y="487117"/>
                    <a:pt x="8566" y="483581"/>
                    <a:pt x="4643" y="477694"/>
                  </a:cubicBezTo>
                  <a:cubicBezTo>
                    <a:pt x="721" y="471808"/>
                    <a:pt x="0" y="464350"/>
                    <a:pt x="2724" y="457821"/>
                  </a:cubicBezTo>
                  <a:lnTo>
                    <a:pt x="181482" y="29296"/>
                  </a:lnTo>
                  <a:cubicBezTo>
                    <a:pt x="188883" y="11554"/>
                    <a:pt x="206222" y="0"/>
                    <a:pt x="225445" y="0"/>
                  </a:cubicBezTo>
                  <a:close/>
                </a:path>
              </a:pathLst>
            </a:custGeom>
            <a:solidFill>
              <a:srgbClr val="38B6FF">
                <a:alpha val="23922"/>
              </a:srgbClr>
            </a:solidFill>
            <a:ln w="19050" cap="rnd">
              <a:solidFill>
                <a:srgbClr val="FFFFFF">
                  <a:alpha val="23922"/>
                </a:srgbClr>
              </a:solidFill>
              <a:prstDash val="solid"/>
              <a:round/>
            </a:ln>
          </p:spPr>
        </p:sp>
        <p:sp>
          <p:nvSpPr>
            <p:cNvPr name="TextBox 28" id="28"/>
            <p:cNvSpPr txBox="true"/>
            <p:nvPr/>
          </p:nvSpPr>
          <p:spPr>
            <a:xfrm>
              <a:off x="127000" y="-28575"/>
              <a:ext cx="646496" cy="5156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-10800000">
            <a:off x="8725929" y="5902231"/>
            <a:ext cx="6097468" cy="3298382"/>
            <a:chOff x="0" y="0"/>
            <a:chExt cx="900496" cy="487117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9497" y="0"/>
              <a:ext cx="881502" cy="487117"/>
            </a:xfrm>
            <a:custGeom>
              <a:avLst/>
              <a:gdLst/>
              <a:ahLst/>
              <a:cxnLst/>
              <a:rect r="r" b="b" t="t" l="l"/>
              <a:pathLst>
                <a:path h="487117" w="881502">
                  <a:moveTo>
                    <a:pt x="225445" y="0"/>
                  </a:moveTo>
                  <a:lnTo>
                    <a:pt x="656057" y="0"/>
                  </a:lnTo>
                  <a:cubicBezTo>
                    <a:pt x="675280" y="0"/>
                    <a:pt x="692619" y="11554"/>
                    <a:pt x="700020" y="29296"/>
                  </a:cubicBezTo>
                  <a:lnTo>
                    <a:pt x="878778" y="457821"/>
                  </a:lnTo>
                  <a:cubicBezTo>
                    <a:pt x="881502" y="464350"/>
                    <a:pt x="880781" y="471808"/>
                    <a:pt x="876859" y="477694"/>
                  </a:cubicBezTo>
                  <a:cubicBezTo>
                    <a:pt x="872936" y="483581"/>
                    <a:pt x="866330" y="487117"/>
                    <a:pt x="859257" y="487117"/>
                  </a:cubicBezTo>
                  <a:lnTo>
                    <a:pt x="22245" y="487117"/>
                  </a:lnTo>
                  <a:cubicBezTo>
                    <a:pt x="15172" y="487117"/>
                    <a:pt x="8566" y="483581"/>
                    <a:pt x="4643" y="477694"/>
                  </a:cubicBezTo>
                  <a:cubicBezTo>
                    <a:pt x="721" y="471808"/>
                    <a:pt x="0" y="464350"/>
                    <a:pt x="2724" y="457821"/>
                  </a:cubicBezTo>
                  <a:lnTo>
                    <a:pt x="181482" y="29296"/>
                  </a:lnTo>
                  <a:cubicBezTo>
                    <a:pt x="188883" y="11554"/>
                    <a:pt x="206222" y="0"/>
                    <a:pt x="225445" y="0"/>
                  </a:cubicBezTo>
                  <a:close/>
                </a:path>
              </a:pathLst>
            </a:custGeom>
            <a:solidFill>
              <a:srgbClr val="38B6FF">
                <a:alpha val="23922"/>
              </a:srgbClr>
            </a:solidFill>
            <a:ln w="19050" cap="rnd">
              <a:solidFill>
                <a:srgbClr val="FFFFFF">
                  <a:alpha val="23922"/>
                </a:srgbClr>
              </a:solidFill>
              <a:prstDash val="solid"/>
              <a:round/>
            </a:ln>
          </p:spPr>
        </p:sp>
        <p:sp>
          <p:nvSpPr>
            <p:cNvPr name="TextBox 31" id="31"/>
            <p:cNvSpPr txBox="true"/>
            <p:nvPr/>
          </p:nvSpPr>
          <p:spPr>
            <a:xfrm>
              <a:off x="127000" y="-28575"/>
              <a:ext cx="646496" cy="5156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32" id="32"/>
          <p:cNvSpPr txBox="true"/>
          <p:nvPr/>
        </p:nvSpPr>
        <p:spPr>
          <a:xfrm rot="0">
            <a:off x="4623031" y="6872351"/>
            <a:ext cx="4102898" cy="4105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0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Cooper BT Bold"/>
              </a:rPr>
              <a:t>INEFFICIENCY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2442180" y="8599012"/>
            <a:ext cx="3465269" cy="674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00"/>
              </a:lnSpc>
            </a:pPr>
          </a:p>
          <a:p>
            <a:pPr algn="ctr">
              <a:lnSpc>
                <a:spcPts val="2700"/>
              </a:lnSpc>
            </a:pPr>
          </a:p>
        </p:txBody>
      </p:sp>
      <p:sp>
        <p:nvSpPr>
          <p:cNvPr name="TextBox 34" id="34"/>
          <p:cNvSpPr txBox="true"/>
          <p:nvPr/>
        </p:nvSpPr>
        <p:spPr>
          <a:xfrm rot="0">
            <a:off x="9723214" y="6872351"/>
            <a:ext cx="4102898" cy="4105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0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Cooper BT Bold"/>
              </a:rPr>
              <a:t>NEED FOR A TOOL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7606126" y="8530370"/>
            <a:ext cx="3465269" cy="674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00"/>
              </a:lnSpc>
            </a:pPr>
          </a:p>
          <a:p>
            <a:pPr algn="ctr">
              <a:lnSpc>
                <a:spcPts val="2700"/>
              </a:lnSpc>
            </a:pPr>
          </a:p>
        </p:txBody>
      </p:sp>
      <p:sp>
        <p:nvSpPr>
          <p:cNvPr name="TextBox 36" id="36"/>
          <p:cNvSpPr txBox="true"/>
          <p:nvPr/>
        </p:nvSpPr>
        <p:spPr>
          <a:xfrm rot="0">
            <a:off x="12575312" y="8530370"/>
            <a:ext cx="3465269" cy="674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00"/>
              </a:lnSpc>
            </a:pPr>
          </a:p>
          <a:p>
            <a:pPr algn="ctr">
              <a:lnSpc>
                <a:spcPts val="2700"/>
              </a:lnSpc>
            </a:pPr>
          </a:p>
        </p:txBody>
      </p:sp>
      <p:sp>
        <p:nvSpPr>
          <p:cNvPr name="TextBox 37" id="37"/>
          <p:cNvSpPr txBox="true"/>
          <p:nvPr/>
        </p:nvSpPr>
        <p:spPr>
          <a:xfrm rot="0">
            <a:off x="1959310" y="3628613"/>
            <a:ext cx="4300083" cy="1406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Montserrat Classic"/>
              </a:rPr>
              <a:t>Assessing the novelty of projects is challenging, especially when comparing with existing Ideas</a:t>
            </a:r>
          </a:p>
          <a:p>
            <a:pPr algn="ctr">
              <a:lnSpc>
                <a:spcPts val="2800"/>
              </a:lnSpc>
              <a:spcBef>
                <a:spcPct val="0"/>
              </a:spcBef>
            </a:pPr>
          </a:p>
        </p:txBody>
      </p:sp>
      <p:sp>
        <p:nvSpPr>
          <p:cNvPr name="TextBox 38" id="38"/>
          <p:cNvSpPr txBox="true"/>
          <p:nvPr/>
        </p:nvSpPr>
        <p:spPr>
          <a:xfrm rot="0">
            <a:off x="7216879" y="3628613"/>
            <a:ext cx="4075950" cy="1758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Montserrat Classic"/>
              </a:rPr>
              <a:t>Manual evaluation of a project's alignment with the SDGs is time-consuming and inconsistent</a:t>
            </a:r>
          </a:p>
          <a:p>
            <a:pPr algn="ctr">
              <a:lnSpc>
                <a:spcPts val="2800"/>
              </a:lnSpc>
              <a:spcBef>
                <a:spcPct val="0"/>
              </a:spcBef>
            </a:pPr>
          </a:p>
        </p:txBody>
      </p:sp>
      <p:sp>
        <p:nvSpPr>
          <p:cNvPr name="TextBox 39" id="39"/>
          <p:cNvSpPr txBox="true"/>
          <p:nvPr/>
        </p:nvSpPr>
        <p:spPr>
          <a:xfrm rot="0">
            <a:off x="12079482" y="3628613"/>
            <a:ext cx="4262169" cy="1406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Montserrat Classic"/>
              </a:rPr>
              <a:t>Compare projects to existing ones, suggesting enhancements for increased novelty.</a:t>
            </a:r>
          </a:p>
          <a:p>
            <a:pPr algn="ctr">
              <a:lnSpc>
                <a:spcPts val="2800"/>
              </a:lnSpc>
              <a:spcBef>
                <a:spcPct val="0"/>
              </a:spcBef>
            </a:pPr>
          </a:p>
        </p:txBody>
      </p:sp>
      <p:sp>
        <p:nvSpPr>
          <p:cNvPr name="TextBox 40" id="40"/>
          <p:cNvSpPr txBox="true"/>
          <p:nvPr/>
        </p:nvSpPr>
        <p:spPr>
          <a:xfrm rot="0">
            <a:off x="4383850" y="7304345"/>
            <a:ext cx="4648495" cy="1054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Montserrat Classic"/>
              </a:rPr>
              <a:t>Evaluating each project individually can be time-consuming and inefficient.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0062689" y="7304345"/>
            <a:ext cx="3763423" cy="1406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Montserrat Classic"/>
              </a:rPr>
              <a:t>The absence of a streamlined tool highlights the demand for our comprehensive app.</a:t>
            </a:r>
          </a:p>
          <a:p>
            <a:pPr>
              <a:lnSpc>
                <a:spcPts val="280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9771641" y="5741356"/>
            <a:ext cx="7487659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>
            <a:off x="9771641" y="3947800"/>
            <a:ext cx="7487659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>
            <a:off x="9771641" y="1763719"/>
            <a:ext cx="7487659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5" id="5"/>
          <p:cNvGrpSpPr/>
          <p:nvPr/>
        </p:nvGrpSpPr>
        <p:grpSpPr>
          <a:xfrm rot="0">
            <a:off x="11870443" y="1326501"/>
            <a:ext cx="186732" cy="186732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55AD5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3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1870443" y="3510582"/>
            <a:ext cx="186732" cy="186732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ED957"/>
            </a:solidFill>
            <a:ln w="28575" cap="sq">
              <a:solidFill>
                <a:srgbClr val="008037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3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1870443" y="5305517"/>
            <a:ext cx="186732" cy="186732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5757"/>
            </a:solidFill>
            <a:ln w="28575" cap="sq">
              <a:solidFill>
                <a:srgbClr val="FF1616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39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-5291458">
            <a:off x="-12016915" y="5520947"/>
            <a:ext cx="15191719" cy="15191719"/>
          </a:xfrm>
          <a:custGeom>
            <a:avLst/>
            <a:gdLst/>
            <a:ahLst/>
            <a:cxnLst/>
            <a:rect r="r" b="b" t="t" l="l"/>
            <a:pathLst>
              <a:path h="15191719" w="15191719">
                <a:moveTo>
                  <a:pt x="0" y="0"/>
                </a:moveTo>
                <a:lnTo>
                  <a:pt x="15191719" y="0"/>
                </a:lnTo>
                <a:lnTo>
                  <a:pt x="15191719" y="15191719"/>
                </a:lnTo>
                <a:lnTo>
                  <a:pt x="0" y="151917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2227440" y="5840416"/>
            <a:ext cx="5031860" cy="11772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50"/>
              </a:lnSpc>
            </a:pPr>
            <a:r>
              <a:rPr lang="en-US" sz="2100" spc="-10">
                <a:solidFill>
                  <a:srgbClr val="000000"/>
                </a:solidFill>
                <a:latin typeface="TT Fors"/>
              </a:rPr>
              <a:t>Compare projects to existing ones, suggesting enhancements for increased novelty.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200049" y="5138424"/>
            <a:ext cx="5059251" cy="4419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2400">
                <a:solidFill>
                  <a:srgbClr val="000000"/>
                </a:solidFill>
                <a:latin typeface="TT Norms Bold"/>
              </a:rPr>
              <a:t>NOVELTY ASSESSMENT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227440" y="4046860"/>
            <a:ext cx="5031860" cy="7772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50"/>
              </a:lnSpc>
            </a:pPr>
            <a:r>
              <a:rPr lang="en-US" sz="2100" spc="-10">
                <a:solidFill>
                  <a:srgbClr val="000000"/>
                </a:solidFill>
                <a:latin typeface="TT Fors"/>
              </a:rPr>
              <a:t>Determine project alignment with the UN's 17 SDGs using ML techniques.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200049" y="3344868"/>
            <a:ext cx="5059251" cy="4419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2400">
                <a:solidFill>
                  <a:srgbClr val="000000"/>
                </a:solidFill>
                <a:latin typeface="TT Norms Bold"/>
              </a:rPr>
              <a:t>ACCURATE SDG ALIGNMENT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2227440" y="1862779"/>
            <a:ext cx="5031860" cy="15773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50"/>
              </a:lnSpc>
            </a:pPr>
            <a:r>
              <a:rPr lang="en-US" sz="2100" spc="-10">
                <a:solidFill>
                  <a:srgbClr val="000000"/>
                </a:solidFill>
                <a:latin typeface="TT Fors"/>
              </a:rPr>
              <a:t>Takes the project’s summary as input in the form of text and analyzes them using NLP algorithms.</a:t>
            </a:r>
          </a:p>
          <a:p>
            <a:pPr>
              <a:lnSpc>
                <a:spcPts val="3150"/>
              </a:lnSpc>
            </a:pPr>
          </a:p>
        </p:txBody>
      </p:sp>
      <p:sp>
        <p:nvSpPr>
          <p:cNvPr name="TextBox 20" id="20"/>
          <p:cNvSpPr txBox="true"/>
          <p:nvPr/>
        </p:nvSpPr>
        <p:spPr>
          <a:xfrm rot="0">
            <a:off x="12200049" y="1160787"/>
            <a:ext cx="5059251" cy="4419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2400">
                <a:solidFill>
                  <a:srgbClr val="000000"/>
                </a:solidFill>
                <a:latin typeface="TT Norms Bold"/>
              </a:rPr>
              <a:t>SCAN OR ENTER SUMMARY 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515990" y="4556122"/>
            <a:ext cx="5227460" cy="10242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700"/>
              </a:lnSpc>
            </a:pPr>
            <a:r>
              <a:rPr lang="en-US" sz="7700" spc="-385">
                <a:solidFill>
                  <a:srgbClr val="0A86DF"/>
                </a:solidFill>
                <a:latin typeface="TT Norms Bold"/>
              </a:rPr>
              <a:t>SOLUTION</a:t>
            </a:r>
          </a:p>
        </p:txBody>
      </p:sp>
      <p:sp>
        <p:nvSpPr>
          <p:cNvPr name="Freeform 22" id="22"/>
          <p:cNvSpPr/>
          <p:nvPr/>
        </p:nvSpPr>
        <p:spPr>
          <a:xfrm flipH="false" flipV="false" rot="-5291458">
            <a:off x="16728529" y="-7199563"/>
            <a:ext cx="13137264" cy="13137264"/>
          </a:xfrm>
          <a:custGeom>
            <a:avLst/>
            <a:gdLst/>
            <a:ahLst/>
            <a:cxnLst/>
            <a:rect r="r" b="b" t="t" l="l"/>
            <a:pathLst>
              <a:path h="13137264" w="13137264">
                <a:moveTo>
                  <a:pt x="0" y="0"/>
                </a:moveTo>
                <a:lnTo>
                  <a:pt x="13137264" y="0"/>
                </a:lnTo>
                <a:lnTo>
                  <a:pt x="13137264" y="13137264"/>
                </a:lnTo>
                <a:lnTo>
                  <a:pt x="0" y="131372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23" id="23"/>
          <p:cNvSpPr/>
          <p:nvPr/>
        </p:nvSpPr>
        <p:spPr>
          <a:xfrm>
            <a:off x="9771641" y="7954011"/>
            <a:ext cx="7487659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4" id="24"/>
          <p:cNvGrpSpPr/>
          <p:nvPr/>
        </p:nvGrpSpPr>
        <p:grpSpPr>
          <a:xfrm rot="0">
            <a:off x="11870443" y="7518173"/>
            <a:ext cx="186732" cy="186732"/>
            <a:chOff x="0" y="0"/>
            <a:chExt cx="812800" cy="8128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DE59"/>
            </a:solidFill>
            <a:ln w="28575" cap="sq">
              <a:solidFill>
                <a:srgbClr val="FFDE59"/>
              </a:solidFill>
              <a:prstDash val="solid"/>
              <a:miter/>
            </a:ln>
          </p:spPr>
        </p:sp>
        <p:sp>
          <p:nvSpPr>
            <p:cNvPr name="TextBox 26" id="26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39"/>
                </a:lnSpc>
              </a:pPr>
            </a:p>
          </p:txBody>
        </p:sp>
      </p:grpSp>
      <p:sp>
        <p:nvSpPr>
          <p:cNvPr name="TextBox 27" id="27"/>
          <p:cNvSpPr txBox="true"/>
          <p:nvPr/>
        </p:nvSpPr>
        <p:spPr>
          <a:xfrm rot="0">
            <a:off x="12227440" y="8053071"/>
            <a:ext cx="5031860" cy="15773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50"/>
              </a:lnSpc>
            </a:pPr>
            <a:r>
              <a:rPr lang="en-US" sz="2100" spc="-10">
                <a:solidFill>
                  <a:srgbClr val="000000"/>
                </a:solidFill>
                <a:latin typeface="TT Fors"/>
              </a:rPr>
              <a:t>Offer a user-friendly report for diverse users, promoting sustainable development and innovative design.</a:t>
            </a:r>
          </a:p>
          <a:p>
            <a:pPr>
              <a:lnSpc>
                <a:spcPts val="3150"/>
              </a:lnSpc>
            </a:pPr>
          </a:p>
        </p:txBody>
      </p:sp>
      <p:sp>
        <p:nvSpPr>
          <p:cNvPr name="TextBox 28" id="28"/>
          <p:cNvSpPr txBox="true"/>
          <p:nvPr/>
        </p:nvSpPr>
        <p:spPr>
          <a:xfrm rot="0">
            <a:off x="12200049" y="7351080"/>
            <a:ext cx="5059251" cy="4419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2400">
                <a:solidFill>
                  <a:srgbClr val="000000"/>
                </a:solidFill>
                <a:latin typeface="TT Norms Bold"/>
              </a:rPr>
              <a:t>REPORT</a:t>
            </a:r>
          </a:p>
        </p:txBody>
      </p:sp>
      <p:grpSp>
        <p:nvGrpSpPr>
          <p:cNvPr name="Group 29" id="29"/>
          <p:cNvGrpSpPr/>
          <p:nvPr/>
        </p:nvGrpSpPr>
        <p:grpSpPr>
          <a:xfrm rot="0">
            <a:off x="-190500" y="-1549509"/>
            <a:ext cx="18210309" cy="12747216"/>
            <a:chOff x="0" y="0"/>
            <a:chExt cx="24280412" cy="16996289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24280412" cy="16996289"/>
            </a:xfrm>
            <a:custGeom>
              <a:avLst/>
              <a:gdLst/>
              <a:ahLst/>
              <a:cxnLst/>
              <a:rect r="r" b="b" t="t" l="l"/>
              <a:pathLst>
                <a:path h="16996289" w="24280412">
                  <a:moveTo>
                    <a:pt x="0" y="0"/>
                  </a:moveTo>
                  <a:lnTo>
                    <a:pt x="24280412" y="0"/>
                  </a:lnTo>
                  <a:lnTo>
                    <a:pt x="24280412" y="16996289"/>
                  </a:lnTo>
                  <a:lnTo>
                    <a:pt x="0" y="169962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442180" y="8599012"/>
            <a:ext cx="3465269" cy="674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00"/>
              </a:lnSpc>
            </a:pPr>
          </a:p>
          <a:p>
            <a:pPr algn="ctr">
              <a:lnSpc>
                <a:spcPts val="2700"/>
              </a:lnSpc>
            </a:pPr>
          </a:p>
        </p:txBody>
      </p:sp>
      <p:sp>
        <p:nvSpPr>
          <p:cNvPr name="TextBox 3" id="3"/>
          <p:cNvSpPr txBox="true"/>
          <p:nvPr/>
        </p:nvSpPr>
        <p:spPr>
          <a:xfrm rot="0">
            <a:off x="2879455" y="307709"/>
            <a:ext cx="12529090" cy="949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069"/>
              </a:lnSpc>
              <a:spcBef>
                <a:spcPct val="0"/>
              </a:spcBef>
            </a:pPr>
            <a:r>
              <a:rPr lang="en-US" sz="6999" strike="noStrike" u="none">
                <a:solidFill>
                  <a:srgbClr val="0A86DF"/>
                </a:solidFill>
                <a:latin typeface="Raleway Heavy"/>
              </a:rPr>
              <a:t>PROPOSED SYSTEM 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7643211">
            <a:off x="-7091895" y="6498512"/>
            <a:ext cx="9797381" cy="9797381"/>
          </a:xfrm>
          <a:custGeom>
            <a:avLst/>
            <a:gdLst/>
            <a:ahLst/>
            <a:cxnLst/>
            <a:rect r="r" b="b" t="t" l="l"/>
            <a:pathLst>
              <a:path h="9797381" w="9797381">
                <a:moveTo>
                  <a:pt x="0" y="0"/>
                </a:moveTo>
                <a:lnTo>
                  <a:pt x="9797381" y="0"/>
                </a:lnTo>
                <a:lnTo>
                  <a:pt x="9797381" y="9797381"/>
                </a:lnTo>
                <a:lnTo>
                  <a:pt x="0" y="979738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259099" y="1475524"/>
            <a:ext cx="11296652" cy="8414940"/>
          </a:xfrm>
          <a:custGeom>
            <a:avLst/>
            <a:gdLst/>
            <a:ahLst/>
            <a:cxnLst/>
            <a:rect r="r" b="b" t="t" l="l"/>
            <a:pathLst>
              <a:path h="8414940" w="11296652">
                <a:moveTo>
                  <a:pt x="0" y="0"/>
                </a:moveTo>
                <a:lnTo>
                  <a:pt x="11296653" y="0"/>
                </a:lnTo>
                <a:lnTo>
                  <a:pt x="11296653" y="8414940"/>
                </a:lnTo>
                <a:lnTo>
                  <a:pt x="0" y="841494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  <a:ln w="38100" cap="sq">
            <a:solidFill>
              <a:srgbClr val="0A86DF"/>
            </a:solidFill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-10800000">
            <a:off x="16783901" y="38100"/>
            <a:ext cx="1475524" cy="1475524"/>
          </a:xfrm>
          <a:custGeom>
            <a:avLst/>
            <a:gdLst/>
            <a:ahLst/>
            <a:cxnLst/>
            <a:rect r="r" b="b" t="t" l="l"/>
            <a:pathLst>
              <a:path h="1475524" w="1475524">
                <a:moveTo>
                  <a:pt x="0" y="0"/>
                </a:moveTo>
                <a:lnTo>
                  <a:pt x="1475524" y="0"/>
                </a:lnTo>
                <a:lnTo>
                  <a:pt x="1475524" y="1475524"/>
                </a:lnTo>
                <a:lnTo>
                  <a:pt x="0" y="14755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10800000">
            <a:off x="15901525" y="1253859"/>
            <a:ext cx="882376" cy="882376"/>
          </a:xfrm>
          <a:custGeom>
            <a:avLst/>
            <a:gdLst/>
            <a:ahLst/>
            <a:cxnLst/>
            <a:rect r="r" b="b" t="t" l="l"/>
            <a:pathLst>
              <a:path h="882376" w="882376">
                <a:moveTo>
                  <a:pt x="0" y="0"/>
                </a:moveTo>
                <a:lnTo>
                  <a:pt x="882376" y="0"/>
                </a:lnTo>
                <a:lnTo>
                  <a:pt x="882376" y="882376"/>
                </a:lnTo>
                <a:lnTo>
                  <a:pt x="0" y="8823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10800000">
            <a:off x="14960430" y="2136235"/>
            <a:ext cx="702274" cy="702274"/>
          </a:xfrm>
          <a:custGeom>
            <a:avLst/>
            <a:gdLst/>
            <a:ahLst/>
            <a:cxnLst/>
            <a:rect r="r" b="b" t="t" l="l"/>
            <a:pathLst>
              <a:path h="702274" w="702274">
                <a:moveTo>
                  <a:pt x="0" y="0"/>
                </a:moveTo>
                <a:lnTo>
                  <a:pt x="702273" y="0"/>
                </a:lnTo>
                <a:lnTo>
                  <a:pt x="702273" y="702274"/>
                </a:lnTo>
                <a:lnTo>
                  <a:pt x="0" y="7022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879455" y="307709"/>
            <a:ext cx="12529090" cy="949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069"/>
              </a:lnSpc>
              <a:spcBef>
                <a:spcPct val="0"/>
              </a:spcBef>
            </a:pPr>
            <a:r>
              <a:rPr lang="en-US" sz="6999">
                <a:solidFill>
                  <a:srgbClr val="0A86DF"/>
                </a:solidFill>
                <a:latin typeface="Raleway Heavy"/>
              </a:rPr>
              <a:t>EVALUATION </a:t>
            </a:r>
            <a:r>
              <a:rPr lang="en-US" sz="6999" strike="noStrike" u="none">
                <a:solidFill>
                  <a:srgbClr val="0A86DF"/>
                </a:solidFill>
                <a:latin typeface="Raleway Heavy"/>
              </a:rPr>
              <a:t>RESULTS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7643211">
            <a:off x="14375517" y="-6801485"/>
            <a:ext cx="9797381" cy="9797381"/>
          </a:xfrm>
          <a:custGeom>
            <a:avLst/>
            <a:gdLst/>
            <a:ahLst/>
            <a:cxnLst/>
            <a:rect r="r" b="b" t="t" l="l"/>
            <a:pathLst>
              <a:path h="9797381" w="9797381">
                <a:moveTo>
                  <a:pt x="0" y="0"/>
                </a:moveTo>
                <a:lnTo>
                  <a:pt x="9797381" y="0"/>
                </a:lnTo>
                <a:lnTo>
                  <a:pt x="9797381" y="9797381"/>
                </a:lnTo>
                <a:lnTo>
                  <a:pt x="0" y="979738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01944">
            <a:off x="60833" y="8789926"/>
            <a:ext cx="1475524" cy="1475524"/>
          </a:xfrm>
          <a:custGeom>
            <a:avLst/>
            <a:gdLst/>
            <a:ahLst/>
            <a:cxnLst/>
            <a:rect r="r" b="b" t="t" l="l"/>
            <a:pathLst>
              <a:path h="1475524" w="1475524">
                <a:moveTo>
                  <a:pt x="0" y="0"/>
                </a:moveTo>
                <a:lnTo>
                  <a:pt x="1475524" y="0"/>
                </a:lnTo>
                <a:lnTo>
                  <a:pt x="1475524" y="1475524"/>
                </a:lnTo>
                <a:lnTo>
                  <a:pt x="0" y="14755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01944">
            <a:off x="1508585" y="8132762"/>
            <a:ext cx="882376" cy="882376"/>
          </a:xfrm>
          <a:custGeom>
            <a:avLst/>
            <a:gdLst/>
            <a:ahLst/>
            <a:cxnLst/>
            <a:rect r="r" b="b" t="t" l="l"/>
            <a:pathLst>
              <a:path h="882376" w="882376">
                <a:moveTo>
                  <a:pt x="0" y="0"/>
                </a:moveTo>
                <a:lnTo>
                  <a:pt x="882376" y="0"/>
                </a:lnTo>
                <a:lnTo>
                  <a:pt x="882376" y="882377"/>
                </a:lnTo>
                <a:lnTo>
                  <a:pt x="0" y="8823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101944">
            <a:off x="2605837" y="7400263"/>
            <a:ext cx="702274" cy="702274"/>
          </a:xfrm>
          <a:custGeom>
            <a:avLst/>
            <a:gdLst/>
            <a:ahLst/>
            <a:cxnLst/>
            <a:rect r="r" b="b" t="t" l="l"/>
            <a:pathLst>
              <a:path h="702274" w="702274">
                <a:moveTo>
                  <a:pt x="0" y="0"/>
                </a:moveTo>
                <a:lnTo>
                  <a:pt x="702273" y="0"/>
                </a:lnTo>
                <a:lnTo>
                  <a:pt x="702273" y="702274"/>
                </a:lnTo>
                <a:lnTo>
                  <a:pt x="0" y="7022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9725920" y="1590942"/>
            <a:ext cx="3820900" cy="7667358"/>
            <a:chOff x="0" y="0"/>
            <a:chExt cx="5094534" cy="1022314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5094534" cy="10223144"/>
            </a:xfrm>
            <a:custGeom>
              <a:avLst/>
              <a:gdLst/>
              <a:ahLst/>
              <a:cxnLst/>
              <a:rect r="r" b="b" t="t" l="l"/>
              <a:pathLst>
                <a:path h="10223144" w="5094534">
                  <a:moveTo>
                    <a:pt x="0" y="0"/>
                  </a:moveTo>
                  <a:lnTo>
                    <a:pt x="5094534" y="0"/>
                  </a:lnTo>
                  <a:lnTo>
                    <a:pt x="5094534" y="10223144"/>
                  </a:lnTo>
                  <a:lnTo>
                    <a:pt x="0" y="102231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sp>
        <p:nvSpPr>
          <p:cNvPr name="TextBox 9" id="9"/>
          <p:cNvSpPr txBox="true"/>
          <p:nvPr/>
        </p:nvSpPr>
        <p:spPr>
          <a:xfrm rot="0">
            <a:off x="2442180" y="8599012"/>
            <a:ext cx="3465269" cy="674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00"/>
              </a:lnSpc>
            </a:pPr>
          </a:p>
          <a:p>
            <a:pPr algn="ctr">
              <a:lnSpc>
                <a:spcPts val="2700"/>
              </a:lnSpc>
            </a:pPr>
          </a:p>
        </p:txBody>
      </p:sp>
      <p:grpSp>
        <p:nvGrpSpPr>
          <p:cNvPr name="Group 10" id="10"/>
          <p:cNvGrpSpPr/>
          <p:nvPr/>
        </p:nvGrpSpPr>
        <p:grpSpPr>
          <a:xfrm rot="0">
            <a:off x="4475773" y="1606024"/>
            <a:ext cx="3820900" cy="7667358"/>
            <a:chOff x="0" y="0"/>
            <a:chExt cx="5094534" cy="10223144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094534" cy="10223144"/>
            </a:xfrm>
            <a:custGeom>
              <a:avLst/>
              <a:gdLst/>
              <a:ahLst/>
              <a:cxnLst/>
              <a:rect r="r" b="b" t="t" l="l"/>
              <a:pathLst>
                <a:path h="10223144" w="5094534">
                  <a:moveTo>
                    <a:pt x="0" y="0"/>
                  </a:moveTo>
                  <a:lnTo>
                    <a:pt x="5094534" y="0"/>
                  </a:lnTo>
                  <a:lnTo>
                    <a:pt x="5094534" y="10223144"/>
                  </a:lnTo>
                  <a:lnTo>
                    <a:pt x="0" y="102231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153680" y="9112314"/>
            <a:ext cx="7833731" cy="145986"/>
            <a:chOff x="0" y="0"/>
            <a:chExt cx="2063205" cy="3844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063205" cy="38449"/>
            </a:xfrm>
            <a:custGeom>
              <a:avLst/>
              <a:gdLst/>
              <a:ahLst/>
              <a:cxnLst/>
              <a:rect r="r" b="b" t="t" l="l"/>
              <a:pathLst>
                <a:path h="38449" w="2063205">
                  <a:moveTo>
                    <a:pt x="0" y="0"/>
                  </a:moveTo>
                  <a:lnTo>
                    <a:pt x="2063205" y="0"/>
                  </a:lnTo>
                  <a:lnTo>
                    <a:pt x="2063205" y="38449"/>
                  </a:lnTo>
                  <a:lnTo>
                    <a:pt x="0" y="38449"/>
                  </a:lnTo>
                  <a:close/>
                </a:path>
              </a:pathLst>
            </a:custGeom>
            <a:solidFill>
              <a:srgbClr val="0A86D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063205" cy="765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-7143958">
            <a:off x="-3843650" y="5297586"/>
            <a:ext cx="10444938" cy="11358781"/>
          </a:xfrm>
          <a:custGeom>
            <a:avLst/>
            <a:gdLst/>
            <a:ahLst/>
            <a:cxnLst/>
            <a:rect r="r" b="b" t="t" l="l"/>
            <a:pathLst>
              <a:path h="11358781" w="10444938">
                <a:moveTo>
                  <a:pt x="0" y="0"/>
                </a:moveTo>
                <a:lnTo>
                  <a:pt x="10444939" y="0"/>
                </a:lnTo>
                <a:lnTo>
                  <a:pt x="10444939" y="11358782"/>
                </a:lnTo>
                <a:lnTo>
                  <a:pt x="0" y="113587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378820" y="4322603"/>
            <a:ext cx="6214456" cy="949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069"/>
              </a:lnSpc>
              <a:spcBef>
                <a:spcPct val="0"/>
              </a:spcBef>
            </a:pPr>
            <a:r>
              <a:rPr lang="en-US" sz="6999" strike="noStrike" u="none">
                <a:solidFill>
                  <a:srgbClr val="0A86DF"/>
                </a:solidFill>
                <a:latin typeface="Raleway Heavy"/>
              </a:rPr>
              <a:t>SDG’S IMPACT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1039885" y="1192818"/>
            <a:ext cx="6953234" cy="1773555"/>
            <a:chOff x="0" y="0"/>
            <a:chExt cx="9270979" cy="2364740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-28575"/>
              <a:ext cx="9270979" cy="5365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000"/>
                </a:lnSpc>
              </a:pPr>
              <a:r>
                <a:rPr lang="en-US" sz="2500">
                  <a:solidFill>
                    <a:srgbClr val="E5243B"/>
                  </a:solidFill>
                  <a:latin typeface="Telegraf Bold"/>
                </a:rPr>
                <a:t>SDG-4 Quality Education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682625"/>
              <a:ext cx="9270979" cy="16821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2520"/>
                </a:lnSpc>
                <a:spcBef>
                  <a:spcPct val="0"/>
                </a:spcBef>
              </a:pPr>
              <a:r>
                <a:rPr lang="en-US" sz="1800">
                  <a:solidFill>
                    <a:srgbClr val="C5192D"/>
                  </a:solidFill>
                  <a:latin typeface="Telegraf Bold"/>
                </a:rPr>
                <a:t>Smarty PIE primarily impacts SDG 4 (Quality Education) by enhancing educational quality through innovative technology, ensuring projects are objectively evaluated and aligned with sustainable development goals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1039885" y="3950681"/>
            <a:ext cx="6947525" cy="1840230"/>
            <a:chOff x="0" y="0"/>
            <a:chExt cx="9263367" cy="2453640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-28575"/>
              <a:ext cx="9263367" cy="10445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000"/>
                </a:lnSpc>
              </a:pPr>
              <a:r>
                <a:rPr lang="en-US" sz="2500">
                  <a:solidFill>
                    <a:srgbClr val="FD6925"/>
                  </a:solidFill>
                  <a:latin typeface="Telegraf Bold"/>
                </a:rPr>
                <a:t>SDG-9 Industry, Innovation &amp; Infrastrucutre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1190625"/>
              <a:ext cx="9263367" cy="12630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2520"/>
                </a:lnSpc>
                <a:spcBef>
                  <a:spcPct val="0"/>
                </a:spcBef>
              </a:pPr>
              <a:r>
                <a:rPr lang="en-US" sz="1800">
                  <a:solidFill>
                    <a:srgbClr val="FD6925"/>
                  </a:solidFill>
                  <a:latin typeface="Telegraf Bold"/>
                </a:rPr>
                <a:t>Smarty Pie significantly contributes to SDG 9 (Industry, Innovation, and Infrastructure) by fostering a culture of innovation in project development and assessment.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1039885" y="6915815"/>
            <a:ext cx="6947525" cy="1773555"/>
            <a:chOff x="0" y="0"/>
            <a:chExt cx="9263367" cy="2364740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0" y="-28575"/>
              <a:ext cx="9263367" cy="5365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000"/>
                </a:lnSpc>
              </a:pPr>
              <a:r>
                <a:rPr lang="en-US" sz="2500">
                  <a:solidFill>
                    <a:srgbClr val="19486A"/>
                  </a:solidFill>
                  <a:latin typeface="Telegraf Bold"/>
                </a:rPr>
                <a:t>SGD-17 Partnerships For The Goals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682625"/>
              <a:ext cx="9263367" cy="16821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2520"/>
                </a:lnSpc>
                <a:spcBef>
                  <a:spcPct val="0"/>
                </a:spcBef>
              </a:pPr>
              <a:r>
                <a:rPr lang="en-US" sz="1800">
                  <a:solidFill>
                    <a:srgbClr val="19486A"/>
                  </a:solidFill>
                  <a:latin typeface="Telegraf Bold"/>
                </a:rPr>
                <a:t>Smarty PIE embodies SDG 17 (Partnerships for the Goals) by demonstrating collaborative efforts across different technological domains, crucial for sustainable development and educational excellence. </a:t>
              </a: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9106954" y="1483533"/>
            <a:ext cx="1482840" cy="1482840"/>
          </a:xfrm>
          <a:custGeom>
            <a:avLst/>
            <a:gdLst/>
            <a:ahLst/>
            <a:cxnLst/>
            <a:rect r="r" b="b" t="t" l="l"/>
            <a:pathLst>
              <a:path h="1482840" w="1482840">
                <a:moveTo>
                  <a:pt x="0" y="0"/>
                </a:moveTo>
                <a:lnTo>
                  <a:pt x="1482839" y="0"/>
                </a:lnTo>
                <a:lnTo>
                  <a:pt x="1482839" y="1482840"/>
                </a:lnTo>
                <a:lnTo>
                  <a:pt x="0" y="14828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9106954" y="4129376"/>
            <a:ext cx="1482840" cy="1482840"/>
          </a:xfrm>
          <a:custGeom>
            <a:avLst/>
            <a:gdLst/>
            <a:ahLst/>
            <a:cxnLst/>
            <a:rect r="r" b="b" t="t" l="l"/>
            <a:pathLst>
              <a:path h="1482840" w="1482840">
                <a:moveTo>
                  <a:pt x="0" y="0"/>
                </a:moveTo>
                <a:lnTo>
                  <a:pt x="1482839" y="0"/>
                </a:lnTo>
                <a:lnTo>
                  <a:pt x="1482839" y="1482840"/>
                </a:lnTo>
                <a:lnTo>
                  <a:pt x="0" y="148284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9106954" y="7061172"/>
            <a:ext cx="1482840" cy="1482840"/>
          </a:xfrm>
          <a:custGeom>
            <a:avLst/>
            <a:gdLst/>
            <a:ahLst/>
            <a:cxnLst/>
            <a:rect r="r" b="b" t="t" l="l"/>
            <a:pathLst>
              <a:path h="1482840" w="1482840">
                <a:moveTo>
                  <a:pt x="0" y="0"/>
                </a:moveTo>
                <a:lnTo>
                  <a:pt x="1482839" y="0"/>
                </a:lnTo>
                <a:lnTo>
                  <a:pt x="1482839" y="1482840"/>
                </a:lnTo>
                <a:lnTo>
                  <a:pt x="0" y="148284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9" id="19"/>
          <p:cNvGrpSpPr/>
          <p:nvPr/>
        </p:nvGrpSpPr>
        <p:grpSpPr>
          <a:xfrm rot="0">
            <a:off x="0" y="0"/>
            <a:ext cx="18288000" cy="10280115"/>
            <a:chOff x="0" y="0"/>
            <a:chExt cx="4816593" cy="270752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4816592" cy="2707520"/>
            </a:xfrm>
            <a:custGeom>
              <a:avLst/>
              <a:gdLst/>
              <a:ahLst/>
              <a:cxnLst/>
              <a:rect r="r" b="b" t="t" l="l"/>
              <a:pathLst>
                <a:path h="2707520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7520"/>
                  </a:lnTo>
                  <a:lnTo>
                    <a:pt x="0" y="270752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gradFill>
                <a:gsLst>
                  <a:gs pos="0">
                    <a:srgbClr val="38B6FF">
                      <a:alpha val="100000"/>
                    </a:srgbClr>
                  </a:gs>
                  <a:gs pos="100000">
                    <a:srgbClr val="314FDD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0" y="-38100"/>
              <a:ext cx="4816593" cy="27456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35"/>
                </a:lnSpc>
              </a:pPr>
            </a:p>
          </p:txBody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415808" y="7277711"/>
            <a:ext cx="5456384" cy="145986"/>
            <a:chOff x="0" y="0"/>
            <a:chExt cx="1437072" cy="3844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37072" cy="38449"/>
            </a:xfrm>
            <a:custGeom>
              <a:avLst/>
              <a:gdLst/>
              <a:ahLst/>
              <a:cxnLst/>
              <a:rect r="r" b="b" t="t" l="l"/>
              <a:pathLst>
                <a:path h="38449" w="1437072">
                  <a:moveTo>
                    <a:pt x="0" y="0"/>
                  </a:moveTo>
                  <a:lnTo>
                    <a:pt x="1437072" y="0"/>
                  </a:lnTo>
                  <a:lnTo>
                    <a:pt x="1437072" y="38449"/>
                  </a:lnTo>
                  <a:lnTo>
                    <a:pt x="0" y="38449"/>
                  </a:lnTo>
                  <a:close/>
                </a:path>
              </a:pathLst>
            </a:custGeom>
            <a:solidFill>
              <a:srgbClr val="0A86D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437072" cy="765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2624989" y="7277711"/>
            <a:ext cx="5456384" cy="145986"/>
            <a:chOff x="0" y="0"/>
            <a:chExt cx="1437072" cy="3844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437072" cy="38449"/>
            </a:xfrm>
            <a:custGeom>
              <a:avLst/>
              <a:gdLst/>
              <a:ahLst/>
              <a:cxnLst/>
              <a:rect r="r" b="b" t="t" l="l"/>
              <a:pathLst>
                <a:path h="38449" w="1437072">
                  <a:moveTo>
                    <a:pt x="0" y="0"/>
                  </a:moveTo>
                  <a:lnTo>
                    <a:pt x="1437072" y="0"/>
                  </a:lnTo>
                  <a:lnTo>
                    <a:pt x="1437072" y="38449"/>
                  </a:lnTo>
                  <a:lnTo>
                    <a:pt x="0" y="38449"/>
                  </a:lnTo>
                  <a:close/>
                </a:path>
              </a:pathLst>
            </a:custGeom>
            <a:solidFill>
              <a:srgbClr val="0A86D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437072" cy="765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355491" y="193409"/>
            <a:ext cx="1716048" cy="1475801"/>
          </a:xfrm>
          <a:custGeom>
            <a:avLst/>
            <a:gdLst/>
            <a:ahLst/>
            <a:cxnLst/>
            <a:rect r="r" b="b" t="t" l="l"/>
            <a:pathLst>
              <a:path h="1475801" w="1716048">
                <a:moveTo>
                  <a:pt x="0" y="0"/>
                </a:moveTo>
                <a:lnTo>
                  <a:pt x="1716048" y="0"/>
                </a:lnTo>
                <a:lnTo>
                  <a:pt x="1716048" y="1475801"/>
                </a:lnTo>
                <a:lnTo>
                  <a:pt x="0" y="14758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3550615" y="2546880"/>
            <a:ext cx="4126577" cy="5498926"/>
          </a:xfrm>
          <a:custGeom>
            <a:avLst/>
            <a:gdLst/>
            <a:ahLst/>
            <a:cxnLst/>
            <a:rect r="r" b="b" t="t" l="l"/>
            <a:pathLst>
              <a:path h="5498926" w="4126577">
                <a:moveTo>
                  <a:pt x="0" y="0"/>
                </a:moveTo>
                <a:lnTo>
                  <a:pt x="4126577" y="0"/>
                </a:lnTo>
                <a:lnTo>
                  <a:pt x="4126577" y="5498926"/>
                </a:lnTo>
                <a:lnTo>
                  <a:pt x="0" y="549892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  <a:ln cap="rnd">
            <a:noFill/>
            <a:prstDash val="solid"/>
            <a:round/>
          </a:ln>
        </p:spPr>
      </p:sp>
      <p:sp>
        <p:nvSpPr>
          <p:cNvPr name="Freeform 10" id="10"/>
          <p:cNvSpPr/>
          <p:nvPr/>
        </p:nvSpPr>
        <p:spPr>
          <a:xfrm flipH="false" flipV="false" rot="-5400000">
            <a:off x="7243081" y="2386290"/>
            <a:ext cx="3730772" cy="5385319"/>
          </a:xfrm>
          <a:custGeom>
            <a:avLst/>
            <a:gdLst/>
            <a:ahLst/>
            <a:cxnLst/>
            <a:rect r="r" b="b" t="t" l="l"/>
            <a:pathLst>
              <a:path h="5385319" w="3730772">
                <a:moveTo>
                  <a:pt x="0" y="0"/>
                </a:moveTo>
                <a:lnTo>
                  <a:pt x="3730773" y="0"/>
                </a:lnTo>
                <a:lnTo>
                  <a:pt x="3730773" y="5385320"/>
                </a:lnTo>
                <a:lnTo>
                  <a:pt x="0" y="538532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6218170" y="193409"/>
            <a:ext cx="1716048" cy="1475801"/>
          </a:xfrm>
          <a:custGeom>
            <a:avLst/>
            <a:gdLst/>
            <a:ahLst/>
            <a:cxnLst/>
            <a:rect r="r" b="b" t="t" l="l"/>
            <a:pathLst>
              <a:path h="1475801" w="1716048">
                <a:moveTo>
                  <a:pt x="0" y="0"/>
                </a:moveTo>
                <a:lnTo>
                  <a:pt x="1716048" y="0"/>
                </a:lnTo>
                <a:lnTo>
                  <a:pt x="1716048" y="1475801"/>
                </a:lnTo>
                <a:lnTo>
                  <a:pt x="0" y="14758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206948" y="7277711"/>
            <a:ext cx="5456384" cy="145986"/>
            <a:chOff x="0" y="0"/>
            <a:chExt cx="1437072" cy="38449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437072" cy="38449"/>
            </a:xfrm>
            <a:custGeom>
              <a:avLst/>
              <a:gdLst/>
              <a:ahLst/>
              <a:cxnLst/>
              <a:rect r="r" b="b" t="t" l="l"/>
              <a:pathLst>
                <a:path h="38449" w="1437072">
                  <a:moveTo>
                    <a:pt x="0" y="0"/>
                  </a:moveTo>
                  <a:lnTo>
                    <a:pt x="1437072" y="0"/>
                  </a:lnTo>
                  <a:lnTo>
                    <a:pt x="1437072" y="38449"/>
                  </a:lnTo>
                  <a:lnTo>
                    <a:pt x="0" y="38449"/>
                  </a:lnTo>
                  <a:close/>
                </a:path>
              </a:pathLst>
            </a:custGeom>
            <a:solidFill>
              <a:srgbClr val="0A86DF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1437072" cy="765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479517" y="3812257"/>
            <a:ext cx="4911248" cy="2533385"/>
          </a:xfrm>
          <a:custGeom>
            <a:avLst/>
            <a:gdLst/>
            <a:ahLst/>
            <a:cxnLst/>
            <a:rect r="r" b="b" t="t" l="l"/>
            <a:pathLst>
              <a:path h="2533385" w="4911248">
                <a:moveTo>
                  <a:pt x="0" y="0"/>
                </a:moveTo>
                <a:lnTo>
                  <a:pt x="4911247" y="0"/>
                </a:lnTo>
                <a:lnTo>
                  <a:pt x="4911247" y="2533386"/>
                </a:lnTo>
                <a:lnTo>
                  <a:pt x="0" y="253338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2618737" y="7616407"/>
            <a:ext cx="5462636" cy="1560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39"/>
              </a:lnSpc>
            </a:pPr>
            <a:r>
              <a:rPr lang="en-US" sz="2999">
                <a:solidFill>
                  <a:srgbClr val="0A86DF"/>
                </a:solidFill>
                <a:latin typeface="Montserrat Classic Bold"/>
              </a:rPr>
              <a:t>Third Position at the SSUET</a:t>
            </a:r>
            <a:r>
              <a:rPr lang="en-US" sz="2999">
                <a:solidFill>
                  <a:srgbClr val="0A86DF"/>
                </a:solidFill>
                <a:latin typeface="Montserrat Classic Bold"/>
              </a:rPr>
              <a:t> Job Fair &amp; Project exhibition 2024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415808" y="7616407"/>
            <a:ext cx="5462636" cy="1560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39"/>
              </a:lnSpc>
            </a:pPr>
            <a:r>
              <a:rPr lang="en-US" sz="2999">
                <a:solidFill>
                  <a:srgbClr val="0A86DF"/>
                </a:solidFill>
                <a:latin typeface="Montserrat Classic Bold"/>
              </a:rPr>
              <a:t>Win Silver Medal in 39th IEEEP All Pakistan Students' Seminar 2024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879455" y="307709"/>
            <a:ext cx="12529090" cy="949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069"/>
              </a:lnSpc>
              <a:spcBef>
                <a:spcPct val="0"/>
              </a:spcBef>
            </a:pPr>
            <a:r>
              <a:rPr lang="en-US" sz="6999">
                <a:solidFill>
                  <a:srgbClr val="0A86DF"/>
                </a:solidFill>
                <a:latin typeface="Raleway Heavy"/>
              </a:rPr>
              <a:t>AWARDS &amp; ACHIEVEMENTS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10222" y="7616407"/>
            <a:ext cx="5462636" cy="1036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39"/>
              </a:lnSpc>
            </a:pPr>
            <a:r>
              <a:rPr lang="en-US" sz="2999">
                <a:solidFill>
                  <a:srgbClr val="0A86DF"/>
                </a:solidFill>
                <a:latin typeface="Montserrat Classic Bold"/>
              </a:rPr>
              <a:t>Selected for FICS Stage 2 and awaiting the next stage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DAF-YMUxUu0</dc:identifier>
  <dcterms:modified xsi:type="dcterms:W3CDTF">2011-08-01T06:04:30Z</dcterms:modified>
  <cp:revision>1</cp:revision>
  <dc:title>SMARTY PIE FINAL PROJECT DISPLAY</dc:title>
</cp:coreProperties>
</file>